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emon"/>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emon-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0465b839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0465b839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0b45cfd6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0b45cfd6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28e76b29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28e76b29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b0465b8396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b0465b8396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0465b8396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0465b8396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aec5941f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aec5941f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aec5941f5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aec5941f5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0465b8396_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0465b8396_2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0465b8396_2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0465b8396_2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aec5941f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aec5941f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aec5941f5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aec5941f5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aec5941f5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aec5941f5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aec5941f5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aec5941f5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aec5941f5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aec5941f5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ec5941f5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ec5941f5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ec5941f5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ec5941f5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0b45cfd6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0b45cfd6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gif"/><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1600"/>
              </a:spcBef>
              <a:spcAft>
                <a:spcPts val="0"/>
              </a:spcAft>
              <a:buClr>
                <a:schemeClr val="lt2"/>
              </a:buClr>
              <a:buSzPts val="1400"/>
              <a:buChar char="○"/>
              <a:defRPr>
                <a:solidFill>
                  <a:schemeClr val="lt2"/>
                </a:solidFill>
              </a:defRPr>
            </a:lvl2pPr>
            <a:lvl3pPr indent="-317500" lvl="2" marL="1371600" rtl="0">
              <a:lnSpc>
                <a:spcPct val="115000"/>
              </a:lnSpc>
              <a:spcBef>
                <a:spcPts val="1600"/>
              </a:spcBef>
              <a:spcAft>
                <a:spcPts val="0"/>
              </a:spcAft>
              <a:buClr>
                <a:schemeClr val="lt2"/>
              </a:buClr>
              <a:buSzPts val="1400"/>
              <a:buChar char="■"/>
              <a:defRPr>
                <a:solidFill>
                  <a:schemeClr val="lt2"/>
                </a:solidFill>
              </a:defRPr>
            </a:lvl3pPr>
            <a:lvl4pPr indent="-317500" lvl="3" marL="1828800" rtl="0">
              <a:lnSpc>
                <a:spcPct val="115000"/>
              </a:lnSpc>
              <a:spcBef>
                <a:spcPts val="1600"/>
              </a:spcBef>
              <a:spcAft>
                <a:spcPts val="0"/>
              </a:spcAft>
              <a:buClr>
                <a:schemeClr val="lt2"/>
              </a:buClr>
              <a:buSzPts val="1400"/>
              <a:buChar char="●"/>
              <a:defRPr>
                <a:solidFill>
                  <a:schemeClr val="lt2"/>
                </a:solidFill>
              </a:defRPr>
            </a:lvl4pPr>
            <a:lvl5pPr indent="-317500" lvl="4" marL="2286000" rtl="0">
              <a:lnSpc>
                <a:spcPct val="115000"/>
              </a:lnSpc>
              <a:spcBef>
                <a:spcPts val="1600"/>
              </a:spcBef>
              <a:spcAft>
                <a:spcPts val="0"/>
              </a:spcAft>
              <a:buClr>
                <a:schemeClr val="lt2"/>
              </a:buClr>
              <a:buSzPts val="1400"/>
              <a:buChar char="○"/>
              <a:defRPr>
                <a:solidFill>
                  <a:schemeClr val="lt2"/>
                </a:solidFill>
              </a:defRPr>
            </a:lvl5pPr>
            <a:lvl6pPr indent="-317500" lvl="5" marL="2743200" rtl="0">
              <a:lnSpc>
                <a:spcPct val="115000"/>
              </a:lnSpc>
              <a:spcBef>
                <a:spcPts val="1600"/>
              </a:spcBef>
              <a:spcAft>
                <a:spcPts val="0"/>
              </a:spcAft>
              <a:buClr>
                <a:schemeClr val="lt2"/>
              </a:buClr>
              <a:buSzPts val="1400"/>
              <a:buChar char="■"/>
              <a:defRPr>
                <a:solidFill>
                  <a:schemeClr val="lt2"/>
                </a:solidFill>
              </a:defRPr>
            </a:lvl6pPr>
            <a:lvl7pPr indent="-317500" lvl="6" marL="3200400" rtl="0">
              <a:lnSpc>
                <a:spcPct val="115000"/>
              </a:lnSpc>
              <a:spcBef>
                <a:spcPts val="1600"/>
              </a:spcBef>
              <a:spcAft>
                <a:spcPts val="0"/>
              </a:spcAft>
              <a:buClr>
                <a:schemeClr val="lt2"/>
              </a:buClr>
              <a:buSzPts val="1400"/>
              <a:buChar char="●"/>
              <a:defRPr>
                <a:solidFill>
                  <a:schemeClr val="lt2"/>
                </a:solidFill>
              </a:defRPr>
            </a:lvl7pPr>
            <a:lvl8pPr indent="-317500" lvl="7" marL="3657600" rtl="0">
              <a:lnSpc>
                <a:spcPct val="115000"/>
              </a:lnSpc>
              <a:spcBef>
                <a:spcPts val="1600"/>
              </a:spcBef>
              <a:spcAft>
                <a:spcPts val="0"/>
              </a:spcAft>
              <a:buClr>
                <a:schemeClr val="lt2"/>
              </a:buClr>
              <a:buSzPts val="1400"/>
              <a:buChar char="○"/>
              <a:defRPr>
                <a:solidFill>
                  <a:schemeClr val="lt2"/>
                </a:solidFill>
              </a:defRPr>
            </a:lvl8pPr>
            <a:lvl9pPr indent="-317500" lvl="8" marL="4114800" rtl="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0" Type="http://schemas.openxmlformats.org/officeDocument/2006/relationships/hyperlink" Target="https://www.airport-technology.com/features/airport-passenger-profiling/" TargetMode="External"/><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cnalifestyle.channelnewsasia.com/trending/blackpink-jennie-sexy-nurse-outfit-lovesick-girls-music-video-13227266" TargetMode="External"/><Relationship Id="rId4" Type="http://schemas.openxmlformats.org/officeDocument/2006/relationships/hyperlink" Target="https://www.shethepeople.tv/home-top-video/sexual-dolls-female-kpop-industry-sexualises-singers/" TargetMode="External"/><Relationship Id="rId9" Type="http://schemas.openxmlformats.org/officeDocument/2006/relationships/hyperlink" Target="https://theculturetrip.com/middle-east/articles/the-islamic-new-year-what-is-muharram/" TargetMode="External"/><Relationship Id="rId5" Type="http://schemas.openxmlformats.org/officeDocument/2006/relationships/hyperlink" Target="https://metro.co.uk/2020/10/06/blackpink-agency-editing-out-nurse-lovesick-girls-music-video-13382740/" TargetMode="External"/><Relationship Id="rId6" Type="http://schemas.openxmlformats.org/officeDocument/2006/relationships/hyperlink" Target="https://edition.cnn.com/2020/07/01/politics/donald-trump-black-lives-matter-confederate-race/index.html" TargetMode="External"/><Relationship Id="rId7" Type="http://schemas.openxmlformats.org/officeDocument/2006/relationships/hyperlink" Target="https://www.aljazeera.com/news/2020/07/growing-criticism-trump-abuse-power-portland-200721122558564.html" TargetMode="External"/><Relationship Id="rId8" Type="http://schemas.openxmlformats.org/officeDocument/2006/relationships/hyperlink" Target="https://www.cnbc.com/2017/08/29/steve-jobs-and-bill-gates-what-happened-when-microsoft-saved-apple.html#:~:text=When%20Jobs%20announced%20the%20%24150,also%20a%20new%20business%20opportunity"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1525626" y="2175850"/>
            <a:ext cx="77847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TOK PRESENTATION </a:t>
            </a:r>
            <a:endParaRPr/>
          </a:p>
        </p:txBody>
      </p:sp>
      <p:sp>
        <p:nvSpPr>
          <p:cNvPr id="55" name="Google Shape;55;p13"/>
          <p:cNvSpPr txBox="1"/>
          <p:nvPr>
            <p:ph idx="1" type="subTitle"/>
          </p:nvPr>
        </p:nvSpPr>
        <p:spPr>
          <a:xfrm>
            <a:off x="2834725" y="41512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Lemon"/>
                <a:ea typeface="Lemon"/>
                <a:cs typeface="Lemon"/>
                <a:sym typeface="Lemon"/>
              </a:rPr>
              <a:t>BY ELINA KHER </a:t>
            </a:r>
            <a:endParaRPr>
              <a:solidFill>
                <a:schemeClr val="accent3"/>
              </a:solidFill>
              <a:latin typeface="Lemon"/>
              <a:ea typeface="Lemon"/>
              <a:cs typeface="Lemon"/>
              <a:sym typeface="Lemo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515450" y="931450"/>
            <a:ext cx="3218700" cy="6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000">
                <a:latin typeface="Lemon"/>
                <a:ea typeface="Lemon"/>
                <a:cs typeface="Lemon"/>
                <a:sym typeface="Lemon"/>
              </a:rPr>
              <a:t>Counterclaim</a:t>
            </a:r>
            <a:r>
              <a:rPr i="1" lang="en" sz="3000">
                <a:latin typeface="Lemon"/>
                <a:ea typeface="Lemon"/>
                <a:cs typeface="Lemon"/>
                <a:sym typeface="Lemon"/>
              </a:rPr>
              <a:t> </a:t>
            </a:r>
            <a:endParaRPr i="1" sz="3000">
              <a:latin typeface="Lemon"/>
              <a:ea typeface="Lemon"/>
              <a:cs typeface="Lemon"/>
              <a:sym typeface="Lemon"/>
            </a:endParaRPr>
          </a:p>
        </p:txBody>
      </p:sp>
      <p:sp>
        <p:nvSpPr>
          <p:cNvPr id="127" name="Google Shape;127;p22"/>
          <p:cNvSpPr txBox="1"/>
          <p:nvPr>
            <p:ph idx="1" type="body"/>
          </p:nvPr>
        </p:nvSpPr>
        <p:spPr>
          <a:xfrm>
            <a:off x="515450" y="1966175"/>
            <a:ext cx="8203200" cy="1380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latin typeface="Lemon"/>
                <a:ea typeface="Lemon"/>
                <a:cs typeface="Lemon"/>
                <a:sym typeface="Lemon"/>
              </a:rPr>
              <a:t>Reasoning in particular subjects helps changing in perception of individuals to lift and reduce such norms </a:t>
            </a:r>
            <a:endParaRPr sz="2500">
              <a:solidFill>
                <a:srgbClr val="000000"/>
              </a:solidFill>
              <a:latin typeface="Lemon"/>
              <a:ea typeface="Lemon"/>
              <a:cs typeface="Lemon"/>
              <a:sym typeface="Lemo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656200" cy="6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Lemon"/>
                <a:ea typeface="Lemon"/>
                <a:cs typeface="Lemon"/>
                <a:sym typeface="Lemon"/>
              </a:rPr>
              <a:t>India’s </a:t>
            </a:r>
            <a:r>
              <a:rPr lang="en" sz="2300">
                <a:latin typeface="Lemon"/>
                <a:ea typeface="Lemon"/>
                <a:cs typeface="Lemon"/>
                <a:sym typeface="Lemon"/>
              </a:rPr>
              <a:t>prime minister</a:t>
            </a:r>
            <a:r>
              <a:rPr lang="en" sz="2300">
                <a:latin typeface="Lemon"/>
                <a:ea typeface="Lemon"/>
                <a:cs typeface="Lemon"/>
                <a:sym typeface="Lemon"/>
              </a:rPr>
              <a:t> </a:t>
            </a:r>
            <a:r>
              <a:rPr lang="en" sz="2300">
                <a:latin typeface="Lemon"/>
                <a:ea typeface="Lemon"/>
                <a:cs typeface="Lemon"/>
                <a:sym typeface="Lemon"/>
              </a:rPr>
              <a:t>plogging</a:t>
            </a:r>
            <a:r>
              <a:rPr lang="en" sz="2300">
                <a:latin typeface="Lemon"/>
                <a:ea typeface="Lemon"/>
                <a:cs typeface="Lemon"/>
                <a:sym typeface="Lemon"/>
              </a:rPr>
              <a:t> near his ressort </a:t>
            </a:r>
            <a:endParaRPr sz="2300">
              <a:latin typeface="Lemon"/>
              <a:ea typeface="Lemon"/>
              <a:cs typeface="Lemon"/>
              <a:sym typeface="Lemon"/>
            </a:endParaRPr>
          </a:p>
        </p:txBody>
      </p:sp>
      <p:sp>
        <p:nvSpPr>
          <p:cNvPr id="133" name="Google Shape;133;p23"/>
          <p:cNvSpPr txBox="1"/>
          <p:nvPr>
            <p:ph idx="1" type="body"/>
          </p:nvPr>
        </p:nvSpPr>
        <p:spPr>
          <a:xfrm>
            <a:off x="311700" y="1026350"/>
            <a:ext cx="3756000" cy="39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Lemon"/>
                <a:ea typeface="Lemon"/>
                <a:cs typeface="Lemon"/>
                <a:sym typeface="Lemon"/>
              </a:rPr>
              <a:t>India’s prime minister Mr. Narendra Modi was </a:t>
            </a:r>
            <a:r>
              <a:rPr lang="en" sz="1200">
                <a:solidFill>
                  <a:srgbClr val="000000"/>
                </a:solidFill>
                <a:latin typeface="Lemon"/>
                <a:ea typeface="Lemon"/>
                <a:cs typeface="Lemon"/>
                <a:sym typeface="Lemon"/>
              </a:rPr>
              <a:t>found</a:t>
            </a:r>
            <a:r>
              <a:rPr lang="en" sz="1200">
                <a:solidFill>
                  <a:srgbClr val="000000"/>
                </a:solidFill>
                <a:latin typeface="Lemon"/>
                <a:ea typeface="Lemon"/>
                <a:cs typeface="Lemon"/>
                <a:sym typeface="Lemon"/>
              </a:rPr>
              <a:t> plogging near his ressort where he hosted an informal summit talkies with china’s president Xi Jinping. </a:t>
            </a:r>
            <a:endParaRPr sz="1200">
              <a:solidFill>
                <a:srgbClr val="000000"/>
              </a:solidFill>
              <a:latin typeface="Lemon"/>
              <a:ea typeface="Lemon"/>
              <a:cs typeface="Lemon"/>
              <a:sym typeface="Lemon"/>
            </a:endParaRPr>
          </a:p>
          <a:p>
            <a:pPr indent="0" lvl="0" marL="0" rtl="0" algn="l">
              <a:spcBef>
                <a:spcPts val="1600"/>
              </a:spcBef>
              <a:spcAft>
                <a:spcPts val="0"/>
              </a:spcAft>
              <a:buNone/>
            </a:pPr>
            <a:r>
              <a:rPr lang="en" sz="1200">
                <a:solidFill>
                  <a:srgbClr val="000000"/>
                </a:solidFill>
                <a:latin typeface="Lemon"/>
                <a:ea typeface="Lemon"/>
                <a:cs typeface="Lemon"/>
                <a:sym typeface="Lemon"/>
              </a:rPr>
              <a:t>The activity of plogging consists of picking out litter nearby while on you daily jog. Which is good for your health and also the </a:t>
            </a:r>
            <a:r>
              <a:rPr lang="en" sz="1200">
                <a:solidFill>
                  <a:srgbClr val="000000"/>
                </a:solidFill>
                <a:latin typeface="Lemon"/>
                <a:ea typeface="Lemon"/>
                <a:cs typeface="Lemon"/>
                <a:sym typeface="Lemon"/>
              </a:rPr>
              <a:t>environment</a:t>
            </a:r>
            <a:r>
              <a:rPr lang="en" sz="1200">
                <a:solidFill>
                  <a:srgbClr val="000000"/>
                </a:solidFill>
                <a:latin typeface="Lemon"/>
                <a:ea typeface="Lemon"/>
                <a:cs typeface="Lemon"/>
                <a:sym typeface="Lemon"/>
              </a:rPr>
              <a:t>. </a:t>
            </a:r>
            <a:endParaRPr sz="1200">
              <a:solidFill>
                <a:srgbClr val="000000"/>
              </a:solidFill>
              <a:latin typeface="Lemon"/>
              <a:ea typeface="Lemon"/>
              <a:cs typeface="Lemon"/>
              <a:sym typeface="Lemon"/>
            </a:endParaRPr>
          </a:p>
          <a:p>
            <a:pPr indent="0" lvl="0" marL="0" rtl="0" algn="l">
              <a:spcBef>
                <a:spcPts val="1600"/>
              </a:spcBef>
              <a:spcAft>
                <a:spcPts val="1600"/>
              </a:spcAft>
              <a:buNone/>
            </a:pPr>
            <a:r>
              <a:rPr lang="en" sz="1200">
                <a:solidFill>
                  <a:srgbClr val="000000"/>
                </a:solidFill>
                <a:latin typeface="Lemon"/>
                <a:ea typeface="Lemon"/>
                <a:cs typeface="Lemon"/>
                <a:sym typeface="Lemon"/>
              </a:rPr>
              <a:t>Ever since this event originated in sweden many countries have started promoting this practise because of its </a:t>
            </a:r>
            <a:r>
              <a:rPr lang="en" sz="1200">
                <a:solidFill>
                  <a:srgbClr val="000000"/>
                </a:solidFill>
                <a:latin typeface="Lemon"/>
                <a:ea typeface="Lemon"/>
                <a:cs typeface="Lemon"/>
                <a:sym typeface="Lemon"/>
              </a:rPr>
              <a:t>environmental</a:t>
            </a:r>
            <a:r>
              <a:rPr lang="en" sz="1200">
                <a:solidFill>
                  <a:srgbClr val="000000"/>
                </a:solidFill>
                <a:latin typeface="Lemon"/>
                <a:ea typeface="Lemon"/>
                <a:cs typeface="Lemon"/>
                <a:sym typeface="Lemon"/>
              </a:rPr>
              <a:t> and health benefits  </a:t>
            </a:r>
            <a:endParaRPr sz="1200">
              <a:solidFill>
                <a:srgbClr val="000000"/>
              </a:solidFill>
              <a:latin typeface="Lemon"/>
              <a:ea typeface="Lemon"/>
              <a:cs typeface="Lemon"/>
              <a:sym typeface="Lemon"/>
            </a:endParaRPr>
          </a:p>
        </p:txBody>
      </p:sp>
      <p:pic>
        <p:nvPicPr>
          <p:cNvPr id="134" name="Google Shape;134;p23"/>
          <p:cNvPicPr preferRelativeResize="0"/>
          <p:nvPr/>
        </p:nvPicPr>
        <p:blipFill>
          <a:blip r:embed="rId3">
            <a:alphaModFix/>
          </a:blip>
          <a:stretch>
            <a:fillRect/>
          </a:stretch>
        </p:blipFill>
        <p:spPr>
          <a:xfrm>
            <a:off x="4283150" y="1449625"/>
            <a:ext cx="4771500" cy="267997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Lemon"/>
                <a:ea typeface="Lemon"/>
                <a:cs typeface="Lemon"/>
                <a:sym typeface="Lemon"/>
              </a:rPr>
              <a:t>Paralel RLS</a:t>
            </a:r>
            <a:endParaRPr i="1">
              <a:latin typeface="Lemon"/>
              <a:ea typeface="Lemon"/>
              <a:cs typeface="Lemon"/>
              <a:sym typeface="Lemon"/>
            </a:endParaRPr>
          </a:p>
        </p:txBody>
      </p:sp>
      <p:sp>
        <p:nvSpPr>
          <p:cNvPr id="140" name="Google Shape;140;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Lemon"/>
                <a:ea typeface="Lemon"/>
                <a:cs typeface="Lemon"/>
                <a:sym typeface="Lemon"/>
              </a:rPr>
              <a:t>Passenger Profiling Discrimination </a:t>
            </a:r>
            <a:endParaRPr sz="1500">
              <a:solidFill>
                <a:srgbClr val="000000"/>
              </a:solidFill>
              <a:latin typeface="Lemon"/>
              <a:ea typeface="Lemon"/>
              <a:cs typeface="Lemon"/>
              <a:sym typeface="Lemon"/>
            </a:endParaRPr>
          </a:p>
          <a:p>
            <a:pPr indent="0" lvl="0" marL="0" rtl="0" algn="l">
              <a:spcBef>
                <a:spcPts val="1600"/>
              </a:spcBef>
              <a:spcAft>
                <a:spcPts val="0"/>
              </a:spcAft>
              <a:buNone/>
            </a:pPr>
            <a:r>
              <a:rPr lang="en" sz="1500">
                <a:solidFill>
                  <a:srgbClr val="000000"/>
                </a:solidFill>
                <a:latin typeface="Lemon"/>
                <a:ea typeface="Lemon"/>
                <a:cs typeface="Lemon"/>
                <a:sym typeface="Lemon"/>
              </a:rPr>
              <a:t>Muhammad Khairullah landed on JFK airport on 2nd augest 2019, and founf himslef detained with US customs and border protection officers. Khairullah fled from </a:t>
            </a:r>
            <a:r>
              <a:rPr lang="en" sz="1500">
                <a:solidFill>
                  <a:srgbClr val="000000"/>
                </a:solidFill>
                <a:latin typeface="Lemon"/>
                <a:ea typeface="Lemon"/>
                <a:cs typeface="Lemon"/>
                <a:sym typeface="Lemon"/>
              </a:rPr>
              <a:t>syria</a:t>
            </a:r>
            <a:r>
              <a:rPr lang="en" sz="1500">
                <a:solidFill>
                  <a:srgbClr val="000000"/>
                </a:solidFill>
                <a:latin typeface="Lemon"/>
                <a:ea typeface="Lemon"/>
                <a:cs typeface="Lemon"/>
                <a:sym typeface="Lemon"/>
              </a:rPr>
              <a:t> and was </a:t>
            </a:r>
            <a:r>
              <a:rPr lang="en" sz="1500">
                <a:solidFill>
                  <a:srgbClr val="000000"/>
                </a:solidFill>
                <a:latin typeface="Lemon"/>
                <a:ea typeface="Lemon"/>
                <a:cs typeface="Lemon"/>
                <a:sym typeface="Lemon"/>
              </a:rPr>
              <a:t>returning</a:t>
            </a:r>
            <a:r>
              <a:rPr lang="en" sz="1500">
                <a:solidFill>
                  <a:srgbClr val="000000"/>
                </a:solidFill>
                <a:latin typeface="Lemon"/>
                <a:ea typeface="Lemon"/>
                <a:cs typeface="Lemon"/>
                <a:sym typeface="Lemon"/>
              </a:rPr>
              <a:t> from a family holiday to turkey. Yet the </a:t>
            </a:r>
            <a:r>
              <a:rPr lang="en" sz="1500">
                <a:solidFill>
                  <a:srgbClr val="000000"/>
                </a:solidFill>
                <a:latin typeface="Lemon"/>
                <a:ea typeface="Lemon"/>
                <a:cs typeface="Lemon"/>
                <a:sym typeface="Lemon"/>
              </a:rPr>
              <a:t>border</a:t>
            </a:r>
            <a:r>
              <a:rPr lang="en" sz="1500">
                <a:solidFill>
                  <a:srgbClr val="000000"/>
                </a:solidFill>
                <a:latin typeface="Lemon"/>
                <a:ea typeface="Lemon"/>
                <a:cs typeface="Lemon"/>
                <a:sym typeface="Lemon"/>
              </a:rPr>
              <a:t> patrol agents were suspicious that he endulged in terroristic activies just because he was from syria and was a muslim. He was eventually </a:t>
            </a:r>
            <a:r>
              <a:rPr lang="en" sz="1500">
                <a:solidFill>
                  <a:srgbClr val="000000"/>
                </a:solidFill>
                <a:latin typeface="Lemon"/>
                <a:ea typeface="Lemon"/>
                <a:cs typeface="Lemon"/>
                <a:sym typeface="Lemon"/>
              </a:rPr>
              <a:t>realised</a:t>
            </a:r>
            <a:r>
              <a:rPr lang="en" sz="1500">
                <a:solidFill>
                  <a:srgbClr val="000000"/>
                </a:solidFill>
                <a:latin typeface="Lemon"/>
                <a:ea typeface="Lemon"/>
                <a:cs typeface="Lemon"/>
                <a:sym typeface="Lemon"/>
              </a:rPr>
              <a:t> after 2 hours, although his phone was retained by authorities for a further 2 weeks  </a:t>
            </a:r>
            <a:endParaRPr sz="1500">
              <a:solidFill>
                <a:srgbClr val="000000"/>
              </a:solidFill>
              <a:latin typeface="Lemon"/>
              <a:ea typeface="Lemon"/>
              <a:cs typeface="Lemon"/>
              <a:sym typeface="Lemon"/>
            </a:endParaRPr>
          </a:p>
          <a:p>
            <a:pPr indent="0" lvl="0" marL="0" rtl="0" algn="l">
              <a:spcBef>
                <a:spcPts val="1600"/>
              </a:spcBef>
              <a:spcAft>
                <a:spcPts val="1600"/>
              </a:spcAft>
              <a:buNone/>
            </a:pPr>
            <a:r>
              <a:rPr lang="en" sz="1500">
                <a:solidFill>
                  <a:srgbClr val="000000"/>
                </a:solidFill>
                <a:latin typeface="Lemon"/>
                <a:ea typeface="Lemon"/>
                <a:cs typeface="Lemon"/>
                <a:sym typeface="Lemon"/>
              </a:rPr>
              <a:t>“ A few bad apples </a:t>
            </a:r>
            <a:r>
              <a:rPr lang="en" sz="1500">
                <a:solidFill>
                  <a:srgbClr val="000000"/>
                </a:solidFill>
                <a:latin typeface="Lemon"/>
                <a:ea typeface="Lemon"/>
                <a:cs typeface="Lemon"/>
                <a:sym typeface="Lemon"/>
              </a:rPr>
              <a:t>don't</a:t>
            </a:r>
            <a:r>
              <a:rPr lang="en" sz="1500">
                <a:solidFill>
                  <a:srgbClr val="000000"/>
                </a:solidFill>
                <a:latin typeface="Lemon"/>
                <a:ea typeface="Lemon"/>
                <a:cs typeface="Lemon"/>
                <a:sym typeface="Lemon"/>
              </a:rPr>
              <a:t> spoil the bunch”</a:t>
            </a:r>
            <a:endParaRPr sz="1500">
              <a:solidFill>
                <a:srgbClr val="000000"/>
              </a:solidFill>
              <a:latin typeface="Lemon"/>
              <a:ea typeface="Lemon"/>
              <a:cs typeface="Lemon"/>
              <a:sym typeface="Lemo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778425" y="853400"/>
            <a:ext cx="7200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500">
                <a:solidFill>
                  <a:srgbClr val="FFFFFF"/>
                </a:solidFill>
                <a:latin typeface="Lemon"/>
                <a:ea typeface="Lemon"/>
                <a:cs typeface="Lemon"/>
                <a:sym typeface="Lemon"/>
              </a:rPr>
              <a:t>Subsidiary</a:t>
            </a:r>
            <a:r>
              <a:rPr i="1" lang="en" sz="2500">
                <a:solidFill>
                  <a:srgbClr val="FFFFFF"/>
                </a:solidFill>
                <a:latin typeface="Lemon"/>
                <a:ea typeface="Lemon"/>
                <a:cs typeface="Lemon"/>
                <a:sym typeface="Lemon"/>
              </a:rPr>
              <a:t> </a:t>
            </a:r>
            <a:r>
              <a:rPr i="1" lang="en" sz="2500">
                <a:solidFill>
                  <a:srgbClr val="FFFFFF"/>
                </a:solidFill>
                <a:latin typeface="Lemon"/>
                <a:ea typeface="Lemon"/>
                <a:cs typeface="Lemon"/>
                <a:sym typeface="Lemon"/>
              </a:rPr>
              <a:t>knowledge </a:t>
            </a:r>
            <a:r>
              <a:rPr i="1" lang="en" sz="2500">
                <a:solidFill>
                  <a:srgbClr val="FFFFFF"/>
                </a:solidFill>
                <a:latin typeface="Lemon"/>
                <a:ea typeface="Lemon"/>
                <a:cs typeface="Lemon"/>
                <a:sym typeface="Lemon"/>
              </a:rPr>
              <a:t>question 2</a:t>
            </a:r>
            <a:endParaRPr i="1" sz="2500">
              <a:solidFill>
                <a:srgbClr val="FFFFFF"/>
              </a:solidFill>
              <a:latin typeface="Lemon"/>
              <a:ea typeface="Lemon"/>
              <a:cs typeface="Lemon"/>
              <a:sym typeface="Lemon"/>
            </a:endParaRPr>
          </a:p>
        </p:txBody>
      </p:sp>
      <p:sp>
        <p:nvSpPr>
          <p:cNvPr id="146" name="Google Shape;146;p25"/>
          <p:cNvSpPr txBox="1"/>
          <p:nvPr>
            <p:ph idx="1" type="body"/>
          </p:nvPr>
        </p:nvSpPr>
        <p:spPr>
          <a:xfrm>
            <a:off x="311700" y="2377575"/>
            <a:ext cx="8520600" cy="109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sz="1900">
                <a:solidFill>
                  <a:srgbClr val="000000"/>
                </a:solidFill>
                <a:latin typeface="Lemon"/>
                <a:ea typeface="Lemon"/>
                <a:cs typeface="Lemon"/>
                <a:sym typeface="Lemon"/>
              </a:rPr>
              <a:t>To what extent do our existing personal knowledge and our </a:t>
            </a:r>
            <a:r>
              <a:rPr i="1" lang="en" sz="1900">
                <a:solidFill>
                  <a:srgbClr val="000000"/>
                </a:solidFill>
                <a:latin typeface="Lemon"/>
                <a:ea typeface="Lemon"/>
                <a:cs typeface="Lemon"/>
                <a:sym typeface="Lemon"/>
              </a:rPr>
              <a:t>perspective</a:t>
            </a:r>
            <a:r>
              <a:rPr i="1" lang="en" sz="1900">
                <a:solidFill>
                  <a:srgbClr val="000000"/>
                </a:solidFill>
                <a:latin typeface="Lemon"/>
                <a:ea typeface="Lemon"/>
                <a:cs typeface="Lemon"/>
                <a:sym typeface="Lemon"/>
              </a:rPr>
              <a:t> impact assimilation of new knowledge?</a:t>
            </a:r>
            <a:endParaRPr i="1" sz="1900">
              <a:solidFill>
                <a:srgbClr val="000000"/>
              </a:solidFill>
              <a:latin typeface="Lemon"/>
              <a:ea typeface="Lemon"/>
              <a:cs typeface="Lemon"/>
              <a:sym typeface="Lemo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Lemon"/>
                <a:ea typeface="Lemon"/>
                <a:cs typeface="Lemon"/>
                <a:sym typeface="Lemon"/>
              </a:rPr>
              <a:t>Claim 2 </a:t>
            </a:r>
            <a:endParaRPr i="1">
              <a:latin typeface="Lemon"/>
              <a:ea typeface="Lemon"/>
              <a:cs typeface="Lemon"/>
              <a:sym typeface="Lemon"/>
            </a:endParaRPr>
          </a:p>
        </p:txBody>
      </p:sp>
      <p:sp>
        <p:nvSpPr>
          <p:cNvPr id="152" name="Google Shape;152;p26"/>
          <p:cNvSpPr txBox="1"/>
          <p:nvPr>
            <p:ph idx="1" type="body"/>
          </p:nvPr>
        </p:nvSpPr>
        <p:spPr>
          <a:xfrm>
            <a:off x="311700" y="1837075"/>
            <a:ext cx="472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700">
                <a:solidFill>
                  <a:srgbClr val="000000"/>
                </a:solidFill>
                <a:latin typeface="Lemon"/>
                <a:ea typeface="Lemon"/>
                <a:cs typeface="Lemon"/>
                <a:sym typeface="Lemon"/>
              </a:rPr>
              <a:t>Black Lives Matter </a:t>
            </a:r>
            <a:endParaRPr b="1" sz="1700">
              <a:solidFill>
                <a:srgbClr val="000000"/>
              </a:solidFill>
              <a:latin typeface="Lemon"/>
              <a:ea typeface="Lemon"/>
              <a:cs typeface="Lemon"/>
              <a:sym typeface="Lemon"/>
            </a:endParaRPr>
          </a:p>
        </p:txBody>
      </p:sp>
      <p:sp>
        <p:nvSpPr>
          <p:cNvPr id="153" name="Google Shape;153;p26"/>
          <p:cNvSpPr txBox="1"/>
          <p:nvPr/>
        </p:nvSpPr>
        <p:spPr>
          <a:xfrm>
            <a:off x="275250" y="2206950"/>
            <a:ext cx="3954000" cy="31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Lemon"/>
                <a:ea typeface="Lemon"/>
                <a:cs typeface="Lemon"/>
                <a:sym typeface="Lemon"/>
              </a:rPr>
              <a:t>The US president, Donald Trump commanded Federal law enforcements  at protests in Oregon's largest city against the black lives matter protesters. The Witnesses  say that federal agents in unmarked Vans grabbed protestors off the streets and detained the residents  without cause. </a:t>
            </a:r>
            <a:endParaRPr sz="1300">
              <a:solidFill>
                <a:schemeClr val="dk1"/>
              </a:solidFill>
              <a:latin typeface="Lemon"/>
              <a:ea typeface="Lemon"/>
              <a:cs typeface="Lemon"/>
              <a:sym typeface="Lemon"/>
            </a:endParaRPr>
          </a:p>
          <a:p>
            <a:pPr indent="0" lvl="0" marL="0" rtl="0" algn="l">
              <a:spcBef>
                <a:spcPts val="0"/>
              </a:spcBef>
              <a:spcAft>
                <a:spcPts val="0"/>
              </a:spcAft>
              <a:buClr>
                <a:srgbClr val="000000"/>
              </a:buClr>
              <a:buSzPts val="1300"/>
              <a:buFont typeface="Arial"/>
              <a:buNone/>
            </a:pPr>
            <a:r>
              <a:rPr lang="en" sz="1300">
                <a:solidFill>
                  <a:schemeClr val="dk1"/>
                </a:solidFill>
                <a:latin typeface="Lemon"/>
                <a:ea typeface="Lemon"/>
                <a:cs typeface="Lemon"/>
                <a:sym typeface="Lemon"/>
              </a:rPr>
              <a:t>Mr. Trump has known for being racist towards black people has tends to have a bais midst he protest </a:t>
            </a:r>
            <a:endParaRPr sz="1300">
              <a:solidFill>
                <a:schemeClr val="dk1"/>
              </a:solidFill>
              <a:latin typeface="Lemon"/>
              <a:ea typeface="Lemon"/>
              <a:cs typeface="Lemon"/>
              <a:sym typeface="Lemon"/>
            </a:endParaRPr>
          </a:p>
        </p:txBody>
      </p:sp>
      <p:pic>
        <p:nvPicPr>
          <p:cNvPr id="154" name="Google Shape;154;p26"/>
          <p:cNvPicPr preferRelativeResize="0"/>
          <p:nvPr/>
        </p:nvPicPr>
        <p:blipFill rotWithShape="1">
          <a:blip r:embed="rId3">
            <a:alphaModFix/>
          </a:blip>
          <a:srcRect b="0" l="-1636" r="0" t="0"/>
          <a:stretch/>
        </p:blipFill>
        <p:spPr>
          <a:xfrm>
            <a:off x="4505275" y="387350"/>
            <a:ext cx="4364501" cy="3579450"/>
          </a:xfrm>
          <a:prstGeom prst="rect">
            <a:avLst/>
          </a:prstGeom>
          <a:noFill/>
          <a:ln>
            <a:noFill/>
          </a:ln>
        </p:spPr>
      </p:pic>
      <p:sp>
        <p:nvSpPr>
          <p:cNvPr id="155" name="Google Shape;155;p26"/>
          <p:cNvSpPr txBox="1"/>
          <p:nvPr/>
        </p:nvSpPr>
        <p:spPr>
          <a:xfrm>
            <a:off x="275250" y="945675"/>
            <a:ext cx="4116600" cy="2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800"/>
              <a:buFont typeface="Arial"/>
              <a:buNone/>
            </a:pPr>
            <a:r>
              <a:rPr i="1" lang="en" sz="1700">
                <a:solidFill>
                  <a:schemeClr val="dk1"/>
                </a:solidFill>
                <a:latin typeface="Lemon"/>
                <a:ea typeface="Lemon"/>
                <a:cs typeface="Lemon"/>
                <a:sym typeface="Lemon"/>
              </a:rPr>
              <a:t>Authority</a:t>
            </a:r>
            <a:r>
              <a:rPr i="1" lang="en" sz="1700">
                <a:solidFill>
                  <a:schemeClr val="dk1"/>
                </a:solidFill>
                <a:latin typeface="Lemon"/>
                <a:ea typeface="Lemon"/>
                <a:cs typeface="Lemon"/>
                <a:sym typeface="Lemon"/>
              </a:rPr>
              <a:t> can lead to </a:t>
            </a:r>
            <a:r>
              <a:rPr i="1" lang="en" sz="1700">
                <a:solidFill>
                  <a:schemeClr val="dk1"/>
                </a:solidFill>
                <a:latin typeface="Lemon"/>
                <a:ea typeface="Lemon"/>
                <a:cs typeface="Lemon"/>
                <a:sym typeface="Lemon"/>
              </a:rPr>
              <a:t>Biased</a:t>
            </a:r>
            <a:r>
              <a:rPr i="1" lang="en" sz="1700">
                <a:solidFill>
                  <a:schemeClr val="dk1"/>
                </a:solidFill>
                <a:latin typeface="Lemon"/>
                <a:ea typeface="Lemon"/>
                <a:cs typeface="Lemon"/>
                <a:sym typeface="Lemon"/>
              </a:rPr>
              <a:t> </a:t>
            </a:r>
            <a:r>
              <a:rPr i="1" lang="en" sz="1700">
                <a:solidFill>
                  <a:schemeClr val="dk1"/>
                </a:solidFill>
                <a:latin typeface="Lemon"/>
                <a:ea typeface="Lemon"/>
                <a:cs typeface="Lemon"/>
                <a:sym typeface="Lemon"/>
              </a:rPr>
              <a:t>decision</a:t>
            </a:r>
            <a:r>
              <a:rPr i="1" lang="en" sz="1700">
                <a:solidFill>
                  <a:schemeClr val="dk1"/>
                </a:solidFill>
                <a:latin typeface="Lemon"/>
                <a:ea typeface="Lemon"/>
                <a:cs typeface="Lemon"/>
                <a:sym typeface="Lemon"/>
              </a:rPr>
              <a:t> making of crucial elements </a:t>
            </a:r>
            <a:endParaRPr i="1" sz="1700">
              <a:solidFill>
                <a:schemeClr val="dk1"/>
              </a:solidFill>
              <a:latin typeface="Lemon"/>
              <a:ea typeface="Lemon"/>
              <a:cs typeface="Lemon"/>
              <a:sym typeface="Lemon"/>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Lemon"/>
                <a:ea typeface="Lemon"/>
                <a:cs typeface="Lemon"/>
                <a:sym typeface="Lemon"/>
              </a:rPr>
              <a:t>Counterclaim 2 </a:t>
            </a:r>
            <a:endParaRPr i="1">
              <a:latin typeface="Lemon"/>
              <a:ea typeface="Lemon"/>
              <a:cs typeface="Lemon"/>
              <a:sym typeface="Lemon"/>
            </a:endParaRPr>
          </a:p>
        </p:txBody>
      </p:sp>
      <p:sp>
        <p:nvSpPr>
          <p:cNvPr id="161" name="Google Shape;161;p27"/>
          <p:cNvSpPr txBox="1"/>
          <p:nvPr>
            <p:ph idx="1" type="body"/>
          </p:nvPr>
        </p:nvSpPr>
        <p:spPr>
          <a:xfrm>
            <a:off x="311700" y="1152475"/>
            <a:ext cx="4098000" cy="77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rgbClr val="FFFFFF"/>
                </a:solidFill>
                <a:latin typeface="Lemon"/>
                <a:ea typeface="Lemon"/>
                <a:cs typeface="Lemon"/>
                <a:sym typeface="Lemon"/>
              </a:rPr>
              <a:t>Sense Perception and </a:t>
            </a:r>
            <a:r>
              <a:rPr lang="en" sz="1500">
                <a:solidFill>
                  <a:srgbClr val="FFFFFF"/>
                </a:solidFill>
                <a:latin typeface="Lemon"/>
                <a:ea typeface="Lemon"/>
                <a:cs typeface="Lemon"/>
                <a:sym typeface="Lemon"/>
              </a:rPr>
              <a:t>Intuition</a:t>
            </a:r>
            <a:r>
              <a:rPr lang="en" sz="1500">
                <a:solidFill>
                  <a:srgbClr val="FFFFFF"/>
                </a:solidFill>
                <a:latin typeface="Lemon"/>
                <a:ea typeface="Lemon"/>
                <a:cs typeface="Lemon"/>
                <a:sym typeface="Lemon"/>
              </a:rPr>
              <a:t> can result in making ethical decisions </a:t>
            </a:r>
            <a:endParaRPr sz="1500">
              <a:solidFill>
                <a:srgbClr val="FFFFFF"/>
              </a:solidFill>
              <a:latin typeface="Lemon"/>
              <a:ea typeface="Lemon"/>
              <a:cs typeface="Lemon"/>
              <a:sym typeface="Lemon"/>
            </a:endParaRPr>
          </a:p>
        </p:txBody>
      </p:sp>
      <p:sp>
        <p:nvSpPr>
          <p:cNvPr id="162" name="Google Shape;162;p27"/>
          <p:cNvSpPr txBox="1"/>
          <p:nvPr/>
        </p:nvSpPr>
        <p:spPr>
          <a:xfrm>
            <a:off x="374325" y="2161900"/>
            <a:ext cx="4395900" cy="26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emon"/>
              <a:ea typeface="Lemon"/>
              <a:cs typeface="Lemon"/>
              <a:sym typeface="Lemon"/>
            </a:endParaRPr>
          </a:p>
        </p:txBody>
      </p:sp>
      <p:pic>
        <p:nvPicPr>
          <p:cNvPr id="163" name="Google Shape;163;p27"/>
          <p:cNvPicPr preferRelativeResize="0"/>
          <p:nvPr/>
        </p:nvPicPr>
        <p:blipFill rotWithShape="1">
          <a:blip r:embed="rId3">
            <a:alphaModFix/>
          </a:blip>
          <a:srcRect b="-47934" l="-37410" r="37409" t="100000"/>
          <a:stretch/>
        </p:blipFill>
        <p:spPr>
          <a:xfrm>
            <a:off x="4156975" y="3404970"/>
            <a:ext cx="4068974" cy="1323476"/>
          </a:xfrm>
          <a:prstGeom prst="rect">
            <a:avLst/>
          </a:prstGeom>
          <a:noFill/>
          <a:ln>
            <a:noFill/>
          </a:ln>
        </p:spPr>
      </p:pic>
      <p:pic>
        <p:nvPicPr>
          <p:cNvPr id="164" name="Google Shape;164;p27"/>
          <p:cNvPicPr preferRelativeResize="0"/>
          <p:nvPr/>
        </p:nvPicPr>
        <p:blipFill rotWithShape="1">
          <a:blip r:embed="rId4">
            <a:alphaModFix/>
          </a:blip>
          <a:srcRect b="59311" l="0" r="0" t="0"/>
          <a:stretch/>
        </p:blipFill>
        <p:spPr>
          <a:xfrm>
            <a:off x="2534275" y="2378875"/>
            <a:ext cx="6402551" cy="2532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FFFFFF"/>
                </a:solidFill>
                <a:latin typeface="Lemon"/>
                <a:ea typeface="Lemon"/>
                <a:cs typeface="Lemon"/>
                <a:sym typeface="Lemon"/>
              </a:rPr>
              <a:t>Conclusion</a:t>
            </a:r>
            <a:r>
              <a:rPr i="1" lang="en">
                <a:solidFill>
                  <a:srgbClr val="FFFFFF"/>
                </a:solidFill>
                <a:latin typeface="Lemon"/>
                <a:ea typeface="Lemon"/>
                <a:cs typeface="Lemon"/>
                <a:sym typeface="Lemon"/>
              </a:rPr>
              <a:t> </a:t>
            </a:r>
            <a:endParaRPr i="1">
              <a:solidFill>
                <a:srgbClr val="FFFFFF"/>
              </a:solidFill>
              <a:latin typeface="Lemon"/>
              <a:ea typeface="Lemon"/>
              <a:cs typeface="Lemon"/>
              <a:sym typeface="Lemon"/>
            </a:endParaRPr>
          </a:p>
        </p:txBody>
      </p:sp>
      <p:sp>
        <p:nvSpPr>
          <p:cNvPr id="170" name="Google Shape;170;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Lemon"/>
              <a:buChar char="❖"/>
            </a:pPr>
            <a:r>
              <a:rPr lang="en">
                <a:solidFill>
                  <a:srgbClr val="000000"/>
                </a:solidFill>
                <a:latin typeface="Lemon"/>
                <a:ea typeface="Lemon"/>
                <a:cs typeface="Lemon"/>
                <a:sym typeface="Lemon"/>
              </a:rPr>
              <a:t>Stereotypes</a:t>
            </a:r>
            <a:r>
              <a:rPr lang="en">
                <a:solidFill>
                  <a:srgbClr val="000000"/>
                </a:solidFill>
                <a:latin typeface="Lemon"/>
                <a:ea typeface="Lemon"/>
                <a:cs typeface="Lemon"/>
                <a:sym typeface="Lemon"/>
              </a:rPr>
              <a:t>/cultures/traditions may lead to </a:t>
            </a:r>
            <a:r>
              <a:rPr lang="en">
                <a:solidFill>
                  <a:srgbClr val="000000"/>
                </a:solidFill>
                <a:latin typeface="Lemon"/>
                <a:ea typeface="Lemon"/>
                <a:cs typeface="Lemon"/>
                <a:sym typeface="Lemon"/>
              </a:rPr>
              <a:t>individuals</a:t>
            </a:r>
            <a:r>
              <a:rPr lang="en">
                <a:solidFill>
                  <a:srgbClr val="000000"/>
                </a:solidFill>
                <a:latin typeface="Lemon"/>
                <a:ea typeface="Lemon"/>
                <a:cs typeface="Lemon"/>
                <a:sym typeface="Lemon"/>
              </a:rPr>
              <a:t> having a bias in situational biases </a:t>
            </a:r>
            <a:endParaRPr>
              <a:solidFill>
                <a:srgbClr val="000000"/>
              </a:solidFill>
              <a:latin typeface="Lemon"/>
              <a:ea typeface="Lemon"/>
              <a:cs typeface="Lemon"/>
              <a:sym typeface="Lemon"/>
            </a:endParaRPr>
          </a:p>
          <a:p>
            <a:pPr indent="-342900" lvl="0" marL="457200" rtl="0" algn="l">
              <a:spcBef>
                <a:spcPts val="0"/>
              </a:spcBef>
              <a:spcAft>
                <a:spcPts val="0"/>
              </a:spcAft>
              <a:buClr>
                <a:srgbClr val="000000"/>
              </a:buClr>
              <a:buSzPts val="1800"/>
              <a:buFont typeface="Lemon"/>
              <a:buChar char="❖"/>
            </a:pPr>
            <a:r>
              <a:rPr lang="en">
                <a:solidFill>
                  <a:srgbClr val="000000"/>
                </a:solidFill>
                <a:latin typeface="Lemon"/>
                <a:ea typeface="Lemon"/>
                <a:cs typeface="Lemon"/>
                <a:sym typeface="Lemon"/>
              </a:rPr>
              <a:t>Deductive reasoning, sense perception and </a:t>
            </a:r>
            <a:r>
              <a:rPr lang="en">
                <a:solidFill>
                  <a:srgbClr val="000000"/>
                </a:solidFill>
                <a:latin typeface="Lemon"/>
                <a:ea typeface="Lemon"/>
                <a:cs typeface="Lemon"/>
                <a:sym typeface="Lemon"/>
              </a:rPr>
              <a:t>intuition</a:t>
            </a:r>
            <a:r>
              <a:rPr lang="en">
                <a:solidFill>
                  <a:srgbClr val="000000"/>
                </a:solidFill>
                <a:latin typeface="Lemon"/>
                <a:ea typeface="Lemon"/>
                <a:cs typeface="Lemon"/>
                <a:sym typeface="Lemon"/>
              </a:rPr>
              <a:t> may allow </a:t>
            </a:r>
            <a:r>
              <a:rPr lang="en">
                <a:solidFill>
                  <a:srgbClr val="000000"/>
                </a:solidFill>
                <a:latin typeface="Lemon"/>
                <a:ea typeface="Lemon"/>
                <a:cs typeface="Lemon"/>
                <a:sym typeface="Lemon"/>
              </a:rPr>
              <a:t>individuals</a:t>
            </a:r>
            <a:r>
              <a:rPr lang="en">
                <a:solidFill>
                  <a:srgbClr val="000000"/>
                </a:solidFill>
                <a:latin typeface="Lemon"/>
                <a:ea typeface="Lemon"/>
                <a:cs typeface="Lemon"/>
                <a:sym typeface="Lemon"/>
              </a:rPr>
              <a:t> to make ethical </a:t>
            </a:r>
            <a:r>
              <a:rPr lang="en">
                <a:solidFill>
                  <a:srgbClr val="000000"/>
                </a:solidFill>
                <a:latin typeface="Lemon"/>
                <a:ea typeface="Lemon"/>
                <a:cs typeface="Lemon"/>
                <a:sym typeface="Lemon"/>
              </a:rPr>
              <a:t>decisions</a:t>
            </a:r>
            <a:r>
              <a:rPr lang="en">
                <a:solidFill>
                  <a:srgbClr val="000000"/>
                </a:solidFill>
                <a:latin typeface="Lemon"/>
                <a:ea typeface="Lemon"/>
                <a:cs typeface="Lemon"/>
                <a:sym typeface="Lemon"/>
              </a:rPr>
              <a:t> against their biases </a:t>
            </a:r>
            <a:endParaRPr>
              <a:solidFill>
                <a:srgbClr val="000000"/>
              </a:solidFill>
              <a:latin typeface="Lemon"/>
              <a:ea typeface="Lemon"/>
              <a:cs typeface="Lemon"/>
              <a:sym typeface="Lemon"/>
            </a:endParaRPr>
          </a:p>
          <a:p>
            <a:pPr indent="-342900" lvl="0" marL="457200" rtl="0" algn="l">
              <a:spcBef>
                <a:spcPts val="0"/>
              </a:spcBef>
              <a:spcAft>
                <a:spcPts val="0"/>
              </a:spcAft>
              <a:buClr>
                <a:srgbClr val="000000"/>
              </a:buClr>
              <a:buSzPts val="1800"/>
              <a:buFont typeface="Lemon"/>
              <a:buChar char="❖"/>
            </a:pPr>
            <a:r>
              <a:rPr lang="en">
                <a:solidFill>
                  <a:srgbClr val="000000"/>
                </a:solidFill>
                <a:latin typeface="Lemon"/>
                <a:ea typeface="Lemon"/>
                <a:cs typeface="Lemon"/>
                <a:sym typeface="Lemon"/>
              </a:rPr>
              <a:t>Biases in these situation have been unhealthy, but i feel that we should nurture them but only to a point </a:t>
            </a:r>
            <a:r>
              <a:rPr lang="en">
                <a:solidFill>
                  <a:srgbClr val="000000"/>
                </a:solidFill>
                <a:latin typeface="Lemon"/>
                <a:ea typeface="Lemon"/>
                <a:cs typeface="Lemon"/>
                <a:sym typeface="Lemon"/>
              </a:rPr>
              <a:t>wherein</a:t>
            </a:r>
            <a:r>
              <a:rPr lang="en">
                <a:solidFill>
                  <a:srgbClr val="000000"/>
                </a:solidFill>
                <a:latin typeface="Lemon"/>
                <a:ea typeface="Lemon"/>
                <a:cs typeface="Lemon"/>
                <a:sym typeface="Lemon"/>
              </a:rPr>
              <a:t> they </a:t>
            </a:r>
            <a:r>
              <a:rPr lang="en">
                <a:solidFill>
                  <a:srgbClr val="000000"/>
                </a:solidFill>
                <a:latin typeface="Lemon"/>
                <a:ea typeface="Lemon"/>
                <a:cs typeface="Lemon"/>
                <a:sym typeface="Lemon"/>
              </a:rPr>
              <a:t>don't</a:t>
            </a:r>
            <a:r>
              <a:rPr lang="en">
                <a:solidFill>
                  <a:srgbClr val="000000"/>
                </a:solidFill>
                <a:latin typeface="Lemon"/>
                <a:ea typeface="Lemon"/>
                <a:cs typeface="Lemon"/>
                <a:sym typeface="Lemon"/>
              </a:rPr>
              <a:t> </a:t>
            </a:r>
            <a:r>
              <a:rPr lang="en">
                <a:solidFill>
                  <a:srgbClr val="000000"/>
                </a:solidFill>
                <a:latin typeface="Lemon"/>
                <a:ea typeface="Lemon"/>
                <a:cs typeface="Lemon"/>
                <a:sym typeface="Lemon"/>
              </a:rPr>
              <a:t>intervene</a:t>
            </a:r>
            <a:r>
              <a:rPr lang="en">
                <a:solidFill>
                  <a:srgbClr val="000000"/>
                </a:solidFill>
                <a:latin typeface="Lemon"/>
                <a:ea typeface="Lemon"/>
                <a:cs typeface="Lemon"/>
                <a:sym typeface="Lemon"/>
              </a:rPr>
              <a:t> with our decision making, as i feel our biases form up our unique personalities. </a:t>
            </a:r>
            <a:endParaRPr>
              <a:solidFill>
                <a:srgbClr val="000000"/>
              </a:solidFill>
              <a:latin typeface="Lemon"/>
              <a:ea typeface="Lemon"/>
              <a:cs typeface="Lemon"/>
              <a:sym typeface="Lemon"/>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emon"/>
                <a:ea typeface="Lemon"/>
                <a:cs typeface="Lemon"/>
                <a:sym typeface="Lemon"/>
              </a:rPr>
              <a:t>Bibliography </a:t>
            </a:r>
            <a:endParaRPr>
              <a:latin typeface="Lemon"/>
              <a:ea typeface="Lemon"/>
              <a:cs typeface="Lemon"/>
              <a:sym typeface="Lemon"/>
            </a:endParaRPr>
          </a:p>
        </p:txBody>
      </p:sp>
      <p:sp>
        <p:nvSpPr>
          <p:cNvPr id="176" name="Google Shape;176;p29"/>
          <p:cNvSpPr txBox="1"/>
          <p:nvPr>
            <p:ph idx="1" type="body"/>
          </p:nvPr>
        </p:nvSpPr>
        <p:spPr>
          <a:xfrm>
            <a:off x="311700" y="1017725"/>
            <a:ext cx="85206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3"/>
              </a:rPr>
              <a:t>https://cnalifestyle.channelnewsasia.com/trending/blackpink-jennie-sexy-nurse-outfit-lovesick-girls-music-video-13227266</a:t>
            </a:r>
            <a:r>
              <a:rPr lang="en" sz="1200"/>
              <a:t> </a:t>
            </a:r>
            <a:endParaRPr sz="1200"/>
          </a:p>
          <a:p>
            <a:pPr indent="0" lvl="0" marL="0" rtl="0" algn="l">
              <a:spcBef>
                <a:spcPts val="0"/>
              </a:spcBef>
              <a:spcAft>
                <a:spcPts val="0"/>
              </a:spcAft>
              <a:buNone/>
            </a:pPr>
            <a:r>
              <a:rPr lang="en" sz="1200" u="sng">
                <a:solidFill>
                  <a:schemeClr val="hlink"/>
                </a:solidFill>
                <a:hlinkClick r:id="rId4"/>
              </a:rPr>
              <a:t>https://www.shethepeople.tv/home-top-video/sexual-dolls-female-kpop-industry-sexualises-singers/</a:t>
            </a:r>
            <a:r>
              <a:rPr lang="en" sz="1200"/>
              <a:t> </a:t>
            </a:r>
            <a:endParaRPr sz="1200"/>
          </a:p>
          <a:p>
            <a:pPr indent="0" lvl="0" marL="0" rtl="0" algn="l">
              <a:spcBef>
                <a:spcPts val="0"/>
              </a:spcBef>
              <a:spcAft>
                <a:spcPts val="0"/>
              </a:spcAft>
              <a:buNone/>
            </a:pPr>
            <a:r>
              <a:rPr lang="en" sz="1200" u="sng">
                <a:solidFill>
                  <a:schemeClr val="hlink"/>
                </a:solidFill>
                <a:hlinkClick r:id="rId5"/>
              </a:rPr>
              <a:t>h</a:t>
            </a:r>
            <a:endParaRPr sz="1200"/>
          </a:p>
          <a:p>
            <a:pPr indent="0" lvl="0" marL="0" rtl="0" algn="l">
              <a:spcBef>
                <a:spcPts val="0"/>
              </a:spcBef>
              <a:spcAft>
                <a:spcPts val="0"/>
              </a:spcAft>
              <a:buNone/>
            </a:pPr>
            <a:r>
              <a:rPr lang="en" sz="1200" u="sng">
                <a:solidFill>
                  <a:schemeClr val="hlink"/>
                </a:solidFill>
                <a:hlinkClick r:id="rId6"/>
              </a:rPr>
              <a:t>https://edition.cnn.com/2020/07/01/politics/donald-trump-black-lives-matter-confederate-race/index.html</a:t>
            </a:r>
            <a:endParaRPr sz="1200"/>
          </a:p>
          <a:p>
            <a:pPr indent="0" lvl="0" marL="0" rtl="0" algn="l">
              <a:spcBef>
                <a:spcPts val="1600"/>
              </a:spcBef>
              <a:spcAft>
                <a:spcPts val="0"/>
              </a:spcAft>
              <a:buNone/>
            </a:pPr>
            <a:r>
              <a:rPr lang="en" sz="1200" u="sng">
                <a:solidFill>
                  <a:schemeClr val="hlink"/>
                </a:solidFill>
                <a:hlinkClick r:id="rId7"/>
              </a:rPr>
              <a:t>https://www.aljazeera.com/news/2020/07/growing-criticism-trump-abuse-power-portland-200721122558564.html</a:t>
            </a:r>
            <a:r>
              <a:rPr lang="en" sz="1200"/>
              <a:t> </a:t>
            </a:r>
            <a:endParaRPr sz="1200"/>
          </a:p>
          <a:p>
            <a:pPr indent="0" lvl="0" marL="0" rtl="0" algn="l">
              <a:spcBef>
                <a:spcPts val="1600"/>
              </a:spcBef>
              <a:spcAft>
                <a:spcPts val="0"/>
              </a:spcAft>
              <a:buNone/>
            </a:pPr>
            <a:r>
              <a:rPr lang="en" sz="1200" u="sng">
                <a:solidFill>
                  <a:schemeClr val="hlink"/>
                </a:solidFill>
                <a:hlinkClick r:id="rId8"/>
              </a:rPr>
              <a:t>https://www.cnbc.com/2017/08/29/steve-jobs-and-bill-gates-what-happened-when-microsoft-saved-apple.html#:~:text=When%20Jobs%20announced%20the%20%24150,also%20a%20new%20business%20opportunity</a:t>
            </a:r>
            <a:r>
              <a:rPr lang="en" sz="1200"/>
              <a:t>. </a:t>
            </a:r>
            <a:endParaRPr sz="1200"/>
          </a:p>
          <a:p>
            <a:pPr indent="0" lvl="0" marL="0" rtl="0" algn="l">
              <a:spcBef>
                <a:spcPts val="1600"/>
              </a:spcBef>
              <a:spcAft>
                <a:spcPts val="0"/>
              </a:spcAft>
              <a:buNone/>
            </a:pPr>
            <a:r>
              <a:rPr lang="en" sz="1200" u="sng">
                <a:solidFill>
                  <a:schemeClr val="hlink"/>
                </a:solidFill>
                <a:hlinkClick r:id="rId9"/>
              </a:rPr>
              <a:t>https://theculturetrip.com/middle-east/articles/the-islamic-new-year-what-is-muharram/</a:t>
            </a:r>
            <a:endParaRPr sz="1200"/>
          </a:p>
          <a:p>
            <a:pPr indent="0" lvl="0" marL="0" rtl="0" algn="l">
              <a:spcBef>
                <a:spcPts val="1600"/>
              </a:spcBef>
              <a:spcAft>
                <a:spcPts val="0"/>
              </a:spcAft>
              <a:buNone/>
            </a:pPr>
            <a:r>
              <a:rPr lang="en" sz="1200" u="sng">
                <a:solidFill>
                  <a:schemeClr val="hlink"/>
                </a:solidFill>
                <a:hlinkClick r:id="rId10"/>
              </a:rPr>
              <a:t>httphttps://indianexpress.com/article/what-is/explained-what-is-plogging-6065464/s://www.airport-technology.com/features/airport-passenger-profiling/</a:t>
            </a:r>
            <a:r>
              <a:rPr lang="en" sz="1200"/>
              <a:t>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2421600" y="2127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900">
                <a:latin typeface="Lemon"/>
                <a:ea typeface="Lemon"/>
                <a:cs typeface="Lemon"/>
                <a:sym typeface="Lemon"/>
              </a:rPr>
              <a:t>THANK YOU</a:t>
            </a:r>
            <a:endParaRPr sz="4900">
              <a:latin typeface="Lemon"/>
              <a:ea typeface="Lemon"/>
              <a:cs typeface="Lemon"/>
              <a:sym typeface="Lemo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1535975" y="1797600"/>
            <a:ext cx="5877600" cy="15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2600">
                <a:solidFill>
                  <a:srgbClr val="000000"/>
                </a:solidFill>
                <a:latin typeface="Lemon"/>
                <a:ea typeface="Lemon"/>
                <a:cs typeface="Lemon"/>
                <a:sym typeface="Lemon"/>
              </a:rPr>
              <a:t>An Overview of the lives of people who demand basic human rights </a:t>
            </a:r>
            <a:endParaRPr i="1" sz="2600">
              <a:solidFill>
                <a:srgbClr val="000000"/>
              </a:solidFill>
              <a:latin typeface="Lemon"/>
              <a:ea typeface="Lemon"/>
              <a:cs typeface="Lemon"/>
              <a:sym typeface="Lemo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4087100" y="4438150"/>
            <a:ext cx="500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500">
                <a:latin typeface="Lemon"/>
                <a:ea typeface="Lemon"/>
                <a:cs typeface="Lemon"/>
                <a:sym typeface="Lemon"/>
              </a:rPr>
              <a:t>Real Life Situation</a:t>
            </a:r>
            <a:r>
              <a:rPr b="1" i="1" lang="en" sz="3500"/>
              <a:t> </a:t>
            </a:r>
            <a:endParaRPr b="1" i="1" sz="3500"/>
          </a:p>
        </p:txBody>
      </p:sp>
      <p:sp>
        <p:nvSpPr>
          <p:cNvPr id="66" name="Google Shape;66;p15"/>
          <p:cNvSpPr txBox="1"/>
          <p:nvPr>
            <p:ph idx="1" type="body"/>
          </p:nvPr>
        </p:nvSpPr>
        <p:spPr>
          <a:xfrm>
            <a:off x="307400" y="241325"/>
            <a:ext cx="4967400" cy="13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212529"/>
                </a:solidFill>
                <a:highlight>
                  <a:srgbClr val="FFFFFF"/>
                </a:highlight>
                <a:latin typeface="Times New Roman"/>
                <a:ea typeface="Times New Roman"/>
                <a:cs typeface="Times New Roman"/>
                <a:sym typeface="Times New Roman"/>
              </a:rPr>
              <a:t>Scenes of Blackpink’s Jennie dressed as a sexy nurse removed from their music video of Lovesick Girls </a:t>
            </a:r>
            <a:endParaRPr sz="700">
              <a:solidFill>
                <a:srgbClr val="000000"/>
              </a:solidFill>
              <a:latin typeface="Lemon"/>
              <a:ea typeface="Lemon"/>
              <a:cs typeface="Lemon"/>
              <a:sym typeface="Lemon"/>
            </a:endParaRPr>
          </a:p>
          <a:p>
            <a:pPr indent="0" lvl="0" marL="0" rtl="0" algn="l">
              <a:spcBef>
                <a:spcPts val="1600"/>
              </a:spcBef>
              <a:spcAft>
                <a:spcPts val="1600"/>
              </a:spcAft>
              <a:buNone/>
            </a:pPr>
            <a:r>
              <a:t/>
            </a:r>
            <a:endParaRPr>
              <a:latin typeface="Lemon"/>
              <a:ea typeface="Lemon"/>
              <a:cs typeface="Lemon"/>
              <a:sym typeface="Lemon"/>
            </a:endParaRPr>
          </a:p>
        </p:txBody>
      </p:sp>
      <p:pic>
        <p:nvPicPr>
          <p:cNvPr id="67" name="Google Shape;67;p15"/>
          <p:cNvPicPr preferRelativeResize="0"/>
          <p:nvPr/>
        </p:nvPicPr>
        <p:blipFill rotWithShape="1">
          <a:blip r:embed="rId3">
            <a:alphaModFix/>
          </a:blip>
          <a:srcRect b="-6159" l="0" r="0" t="6160"/>
          <a:stretch/>
        </p:blipFill>
        <p:spPr>
          <a:xfrm>
            <a:off x="6212712" y="111700"/>
            <a:ext cx="2688026" cy="1578874"/>
          </a:xfrm>
          <a:prstGeom prst="rect">
            <a:avLst/>
          </a:prstGeom>
          <a:noFill/>
          <a:ln>
            <a:noFill/>
          </a:ln>
        </p:spPr>
      </p:pic>
      <p:sp>
        <p:nvSpPr>
          <p:cNvPr id="68" name="Google Shape;68;p15"/>
          <p:cNvSpPr txBox="1"/>
          <p:nvPr/>
        </p:nvSpPr>
        <p:spPr>
          <a:xfrm>
            <a:off x="39925" y="1526225"/>
            <a:ext cx="4910100" cy="119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emon"/>
                <a:ea typeface="Lemon"/>
                <a:cs typeface="Lemon"/>
                <a:sym typeface="Lemon"/>
              </a:rPr>
              <a:t>In the recent title track of a famous girl kpop group, blackpink there were scenes of a member dressed as a nurse; wearing a cap with a heart symbol, a tight short skirt and high heels. Which depicted the symbolized </a:t>
            </a:r>
            <a:r>
              <a:rPr lang="en" sz="1200">
                <a:latin typeface="Lemon"/>
                <a:ea typeface="Lemon"/>
                <a:cs typeface="Lemon"/>
                <a:sym typeface="Lemon"/>
              </a:rPr>
              <a:t>stereotypical</a:t>
            </a:r>
            <a:r>
              <a:rPr lang="en" sz="1200">
                <a:latin typeface="Lemon"/>
                <a:ea typeface="Lemon"/>
                <a:cs typeface="Lemon"/>
                <a:sym typeface="Lemon"/>
              </a:rPr>
              <a:t> image of a sexualized nurse.</a:t>
            </a:r>
            <a:endParaRPr sz="1200">
              <a:latin typeface="Lemon"/>
              <a:ea typeface="Lemon"/>
              <a:cs typeface="Lemon"/>
              <a:sym typeface="Lemon"/>
            </a:endParaRPr>
          </a:p>
        </p:txBody>
      </p:sp>
      <p:pic>
        <p:nvPicPr>
          <p:cNvPr id="69" name="Google Shape;69;p15"/>
          <p:cNvPicPr preferRelativeResize="0"/>
          <p:nvPr/>
        </p:nvPicPr>
        <p:blipFill>
          <a:blip r:embed="rId4">
            <a:alphaModFix/>
          </a:blip>
          <a:stretch>
            <a:fillRect/>
          </a:stretch>
        </p:blipFill>
        <p:spPr>
          <a:xfrm>
            <a:off x="5421475" y="1423450"/>
            <a:ext cx="3673836" cy="1547875"/>
          </a:xfrm>
          <a:prstGeom prst="rect">
            <a:avLst/>
          </a:prstGeom>
          <a:noFill/>
          <a:ln>
            <a:noFill/>
          </a:ln>
        </p:spPr>
      </p:pic>
      <p:pic>
        <p:nvPicPr>
          <p:cNvPr id="70" name="Google Shape;70;p15"/>
          <p:cNvPicPr preferRelativeResize="0"/>
          <p:nvPr/>
        </p:nvPicPr>
        <p:blipFill>
          <a:blip r:embed="rId5">
            <a:alphaModFix/>
          </a:blip>
          <a:stretch>
            <a:fillRect/>
          </a:stretch>
        </p:blipFill>
        <p:spPr>
          <a:xfrm>
            <a:off x="5596950" y="2890275"/>
            <a:ext cx="3036431" cy="1547875"/>
          </a:xfrm>
          <a:prstGeom prst="rect">
            <a:avLst/>
          </a:prstGeom>
          <a:noFill/>
          <a:ln>
            <a:noFill/>
          </a:ln>
        </p:spPr>
      </p:pic>
      <p:sp>
        <p:nvSpPr>
          <p:cNvPr id="71" name="Google Shape;71;p15"/>
          <p:cNvSpPr txBox="1"/>
          <p:nvPr/>
        </p:nvSpPr>
        <p:spPr>
          <a:xfrm>
            <a:off x="779675" y="2625900"/>
            <a:ext cx="4332900" cy="9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emon"/>
                <a:ea typeface="Lemon"/>
                <a:cs typeface="Lemon"/>
                <a:sym typeface="Lemon"/>
              </a:rPr>
              <a:t>The scenes got removed because it </a:t>
            </a:r>
            <a:r>
              <a:rPr lang="en" sz="1100">
                <a:latin typeface="Lemon"/>
                <a:ea typeface="Lemon"/>
                <a:cs typeface="Lemon"/>
                <a:sym typeface="Lemon"/>
              </a:rPr>
              <a:t>triggered</a:t>
            </a:r>
            <a:r>
              <a:rPr lang="en" sz="1100">
                <a:latin typeface="Lemon"/>
                <a:ea typeface="Lemon"/>
                <a:cs typeface="Lemon"/>
                <a:sym typeface="Lemon"/>
              </a:rPr>
              <a:t> and offended healthcare workers as YG Entertainment being one of the big 3 entertainment </a:t>
            </a:r>
            <a:r>
              <a:rPr lang="en" sz="1100">
                <a:latin typeface="Lemon"/>
                <a:ea typeface="Lemon"/>
                <a:cs typeface="Lemon"/>
                <a:sym typeface="Lemon"/>
              </a:rPr>
              <a:t>companies in the k-pop industry,</a:t>
            </a:r>
            <a:r>
              <a:rPr lang="en" sz="1100">
                <a:latin typeface="Lemon"/>
                <a:ea typeface="Lemon"/>
                <a:cs typeface="Lemon"/>
                <a:sym typeface="Lemon"/>
              </a:rPr>
              <a:t> displayed such a </a:t>
            </a:r>
            <a:r>
              <a:rPr lang="en" sz="1100">
                <a:latin typeface="Lemon"/>
                <a:ea typeface="Lemon"/>
                <a:cs typeface="Lemon"/>
                <a:sym typeface="Lemon"/>
              </a:rPr>
              <a:t>depiction</a:t>
            </a:r>
            <a:r>
              <a:rPr lang="en" sz="1100">
                <a:latin typeface="Lemon"/>
                <a:ea typeface="Lemon"/>
                <a:cs typeface="Lemon"/>
                <a:sym typeface="Lemon"/>
              </a:rPr>
              <a:t> which was in favour of objectification of nurses. </a:t>
            </a:r>
            <a:endParaRPr sz="1100">
              <a:latin typeface="Lemon"/>
              <a:ea typeface="Lemon"/>
              <a:cs typeface="Lemon"/>
              <a:sym typeface="Lemon"/>
            </a:endParaRPr>
          </a:p>
        </p:txBody>
      </p:sp>
      <p:sp>
        <p:nvSpPr>
          <p:cNvPr id="72" name="Google Shape;72;p15"/>
          <p:cNvSpPr txBox="1"/>
          <p:nvPr/>
        </p:nvSpPr>
        <p:spPr>
          <a:xfrm>
            <a:off x="239200" y="3666200"/>
            <a:ext cx="3855300" cy="129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Lemon"/>
              <a:ea typeface="Lemon"/>
              <a:cs typeface="Lemon"/>
              <a:sym typeface="Lemo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428375" y="979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400">
                <a:latin typeface="Lemon"/>
                <a:ea typeface="Lemon"/>
                <a:cs typeface="Lemon"/>
                <a:sym typeface="Lemon"/>
              </a:rPr>
              <a:t>Central</a:t>
            </a:r>
            <a:r>
              <a:rPr i="1" lang="en" sz="2400">
                <a:latin typeface="Lemon"/>
                <a:ea typeface="Lemon"/>
                <a:cs typeface="Lemon"/>
                <a:sym typeface="Lemon"/>
              </a:rPr>
              <a:t> Knowledge Question </a:t>
            </a:r>
            <a:endParaRPr i="1" sz="2400">
              <a:latin typeface="Lemon"/>
              <a:ea typeface="Lemon"/>
              <a:cs typeface="Lemon"/>
              <a:sym typeface="Lemon"/>
            </a:endParaRPr>
          </a:p>
        </p:txBody>
      </p:sp>
      <p:sp>
        <p:nvSpPr>
          <p:cNvPr id="78" name="Google Shape;78;p16"/>
          <p:cNvSpPr txBox="1"/>
          <p:nvPr>
            <p:ph idx="1" type="body"/>
          </p:nvPr>
        </p:nvSpPr>
        <p:spPr>
          <a:xfrm>
            <a:off x="479275" y="1987350"/>
            <a:ext cx="8520600" cy="16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2400">
                <a:solidFill>
                  <a:srgbClr val="000000"/>
                </a:solidFill>
                <a:latin typeface="Lemon"/>
                <a:ea typeface="Lemon"/>
                <a:cs typeface="Lemon"/>
                <a:sym typeface="Lemon"/>
              </a:rPr>
              <a:t>To what extent does culture affect our understanding and </a:t>
            </a:r>
            <a:r>
              <a:rPr i="1" lang="en" sz="2400">
                <a:solidFill>
                  <a:srgbClr val="000000"/>
                </a:solidFill>
                <a:latin typeface="Lemon"/>
                <a:ea typeface="Lemon"/>
                <a:cs typeface="Lemon"/>
                <a:sym typeface="Lemon"/>
              </a:rPr>
              <a:t>acceptance</a:t>
            </a:r>
            <a:r>
              <a:rPr i="1" lang="en" sz="2400">
                <a:solidFill>
                  <a:srgbClr val="000000"/>
                </a:solidFill>
                <a:latin typeface="Lemon"/>
                <a:ea typeface="Lemon"/>
                <a:cs typeface="Lemon"/>
                <a:sym typeface="Lemon"/>
              </a:rPr>
              <a:t> of knowledge? </a:t>
            </a:r>
            <a:endParaRPr i="1" sz="3100">
              <a:solidFill>
                <a:srgbClr val="000000"/>
              </a:solidFill>
              <a:latin typeface="Lemon"/>
              <a:ea typeface="Lemon"/>
              <a:cs typeface="Lemon"/>
              <a:sym typeface="Lemo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2600"/>
              <a:buFont typeface="Arial"/>
              <a:buNone/>
            </a:pPr>
            <a:r>
              <a:rPr b="1" lang="en" sz="6000">
                <a:solidFill>
                  <a:srgbClr val="FF4288"/>
                </a:solidFill>
                <a:latin typeface="Raleway"/>
                <a:ea typeface="Raleway"/>
                <a:cs typeface="Raleway"/>
                <a:sym typeface="Raleway"/>
              </a:rPr>
              <a:t>WOK’S</a:t>
            </a:r>
            <a:r>
              <a:rPr b="1" lang="en" sz="4200">
                <a:solidFill>
                  <a:srgbClr val="FF4288"/>
                </a:solidFill>
                <a:latin typeface="Raleway"/>
                <a:ea typeface="Raleway"/>
                <a:cs typeface="Raleway"/>
                <a:sym typeface="Raleway"/>
              </a:rPr>
              <a:t> </a:t>
            </a:r>
            <a:endParaRPr b="1" sz="4200">
              <a:solidFill>
                <a:srgbClr val="FF4288"/>
              </a:solidFill>
              <a:latin typeface="Raleway"/>
              <a:ea typeface="Raleway"/>
              <a:cs typeface="Raleway"/>
              <a:sym typeface="Raleway"/>
            </a:endParaRPr>
          </a:p>
          <a:p>
            <a:pPr indent="0" lvl="0" marL="0" rtl="0" algn="ctr">
              <a:lnSpc>
                <a:spcPct val="100000"/>
              </a:lnSpc>
              <a:spcBef>
                <a:spcPts val="0"/>
              </a:spcBef>
              <a:spcAft>
                <a:spcPts val="0"/>
              </a:spcAft>
              <a:buClr>
                <a:srgbClr val="000000"/>
              </a:buClr>
              <a:buSzPts val="2600"/>
              <a:buFont typeface="Arial"/>
              <a:buNone/>
            </a:pPr>
            <a:r>
              <a:rPr lang="en" sz="4900">
                <a:solidFill>
                  <a:srgbClr val="FF4288"/>
                </a:solidFill>
                <a:latin typeface="Raleway"/>
                <a:ea typeface="Raleway"/>
                <a:cs typeface="Raleway"/>
                <a:sym typeface="Raleway"/>
              </a:rPr>
              <a:t>AND </a:t>
            </a:r>
            <a:endParaRPr sz="4900">
              <a:solidFill>
                <a:srgbClr val="FF4288"/>
              </a:solidFill>
              <a:latin typeface="Raleway"/>
              <a:ea typeface="Raleway"/>
              <a:cs typeface="Raleway"/>
              <a:sym typeface="Raleway"/>
            </a:endParaRPr>
          </a:p>
          <a:p>
            <a:pPr indent="0" lvl="0" marL="0" rtl="0" algn="r">
              <a:lnSpc>
                <a:spcPct val="100000"/>
              </a:lnSpc>
              <a:spcBef>
                <a:spcPts val="0"/>
              </a:spcBef>
              <a:spcAft>
                <a:spcPts val="0"/>
              </a:spcAft>
              <a:buClr>
                <a:srgbClr val="000000"/>
              </a:buClr>
              <a:buSzPts val="2600"/>
              <a:buFont typeface="Arial"/>
              <a:buNone/>
            </a:pPr>
            <a:r>
              <a:rPr b="1" lang="en" sz="6500">
                <a:solidFill>
                  <a:srgbClr val="FF4288"/>
                </a:solidFill>
                <a:latin typeface="Raleway"/>
                <a:ea typeface="Raleway"/>
                <a:cs typeface="Raleway"/>
                <a:sym typeface="Raleway"/>
              </a:rPr>
              <a:t>AOK’S</a:t>
            </a:r>
            <a:endParaRPr>
              <a:solidFill>
                <a:srgbClr val="FF4288"/>
              </a:solidFill>
            </a:endParaRPr>
          </a:p>
        </p:txBody>
      </p:sp>
      <p:sp>
        <p:nvSpPr>
          <p:cNvPr id="84" name="Google Shape;84;p17"/>
          <p:cNvSpPr txBox="1"/>
          <p:nvPr>
            <p:ph idx="1" type="subTitle"/>
          </p:nvPr>
        </p:nvSpPr>
        <p:spPr>
          <a:xfrm>
            <a:off x="333600" y="451950"/>
            <a:ext cx="4045200" cy="41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rgbClr val="000000"/>
                </a:solidFill>
                <a:latin typeface="Lemon"/>
                <a:ea typeface="Lemon"/>
                <a:cs typeface="Lemon"/>
                <a:sym typeface="Lemon"/>
              </a:rPr>
              <a:t>WOK’s </a:t>
            </a:r>
            <a:endParaRPr i="1">
              <a:solidFill>
                <a:srgbClr val="000000"/>
              </a:solidFill>
              <a:latin typeface="Lemon"/>
              <a:ea typeface="Lemon"/>
              <a:cs typeface="Lemon"/>
              <a:sym typeface="Lemon"/>
            </a:endParaRPr>
          </a:p>
          <a:p>
            <a:pPr indent="-361950" lvl="0" marL="457200" rtl="0" algn="l">
              <a:spcBef>
                <a:spcPts val="0"/>
              </a:spcBef>
              <a:spcAft>
                <a:spcPts val="0"/>
              </a:spcAft>
              <a:buClr>
                <a:srgbClr val="FFFFFF"/>
              </a:buClr>
              <a:buSzPts val="2100"/>
              <a:buFont typeface="Lemon"/>
              <a:buChar char="❏"/>
            </a:pPr>
            <a:r>
              <a:rPr lang="en">
                <a:solidFill>
                  <a:srgbClr val="FFFFFF"/>
                </a:solidFill>
                <a:latin typeface="Lemon"/>
                <a:ea typeface="Lemon"/>
                <a:cs typeface="Lemon"/>
                <a:sym typeface="Lemon"/>
              </a:rPr>
              <a:t>Sense Perception </a:t>
            </a:r>
            <a:endParaRPr>
              <a:solidFill>
                <a:srgbClr val="FFFFFF"/>
              </a:solidFill>
              <a:latin typeface="Lemon"/>
              <a:ea typeface="Lemon"/>
              <a:cs typeface="Lemon"/>
              <a:sym typeface="Lemon"/>
            </a:endParaRPr>
          </a:p>
          <a:p>
            <a:pPr indent="-361950" lvl="0" marL="457200" rtl="0" algn="l">
              <a:spcBef>
                <a:spcPts val="0"/>
              </a:spcBef>
              <a:spcAft>
                <a:spcPts val="0"/>
              </a:spcAft>
              <a:buClr>
                <a:srgbClr val="FFFFFF"/>
              </a:buClr>
              <a:buSzPts val="2100"/>
              <a:buFont typeface="Lemon"/>
              <a:buChar char="❏"/>
            </a:pPr>
            <a:r>
              <a:rPr lang="en">
                <a:solidFill>
                  <a:srgbClr val="FFFFFF"/>
                </a:solidFill>
                <a:latin typeface="Lemon"/>
                <a:ea typeface="Lemon"/>
                <a:cs typeface="Lemon"/>
                <a:sym typeface="Lemon"/>
              </a:rPr>
              <a:t>Reason </a:t>
            </a:r>
            <a:endParaRPr>
              <a:solidFill>
                <a:srgbClr val="FFFFFF"/>
              </a:solidFill>
              <a:latin typeface="Lemon"/>
              <a:ea typeface="Lemon"/>
              <a:cs typeface="Lemon"/>
              <a:sym typeface="Lemon"/>
            </a:endParaRPr>
          </a:p>
          <a:p>
            <a:pPr indent="0" lvl="0" marL="0" rtl="0" algn="l">
              <a:spcBef>
                <a:spcPts val="0"/>
              </a:spcBef>
              <a:spcAft>
                <a:spcPts val="0"/>
              </a:spcAft>
              <a:buNone/>
            </a:pPr>
            <a:r>
              <a:t/>
            </a:r>
            <a:endParaRPr>
              <a:solidFill>
                <a:srgbClr val="000000"/>
              </a:solidFill>
              <a:latin typeface="Lemon"/>
              <a:ea typeface="Lemon"/>
              <a:cs typeface="Lemon"/>
              <a:sym typeface="Lemon"/>
            </a:endParaRPr>
          </a:p>
          <a:p>
            <a:pPr indent="0" lvl="0" marL="0" rtl="0" algn="l">
              <a:spcBef>
                <a:spcPts val="0"/>
              </a:spcBef>
              <a:spcAft>
                <a:spcPts val="0"/>
              </a:spcAft>
              <a:buNone/>
            </a:pPr>
            <a:r>
              <a:t/>
            </a:r>
            <a:endParaRPr>
              <a:solidFill>
                <a:srgbClr val="000000"/>
              </a:solidFill>
              <a:latin typeface="Lemon"/>
              <a:ea typeface="Lemon"/>
              <a:cs typeface="Lemon"/>
              <a:sym typeface="Lemon"/>
            </a:endParaRPr>
          </a:p>
          <a:p>
            <a:pPr indent="0" lvl="0" marL="0" rtl="0" algn="l">
              <a:spcBef>
                <a:spcPts val="0"/>
              </a:spcBef>
              <a:spcAft>
                <a:spcPts val="0"/>
              </a:spcAft>
              <a:buNone/>
            </a:pPr>
            <a:r>
              <a:rPr i="1" lang="en">
                <a:solidFill>
                  <a:srgbClr val="000000"/>
                </a:solidFill>
                <a:latin typeface="Lemon"/>
                <a:ea typeface="Lemon"/>
                <a:cs typeface="Lemon"/>
                <a:sym typeface="Lemon"/>
              </a:rPr>
              <a:t>AOK’s </a:t>
            </a:r>
            <a:endParaRPr i="1">
              <a:solidFill>
                <a:srgbClr val="000000"/>
              </a:solidFill>
              <a:latin typeface="Lemon"/>
              <a:ea typeface="Lemon"/>
              <a:cs typeface="Lemon"/>
              <a:sym typeface="Lemon"/>
            </a:endParaRPr>
          </a:p>
          <a:p>
            <a:pPr indent="-361950" lvl="0" marL="457200" rtl="0" algn="l">
              <a:spcBef>
                <a:spcPts val="0"/>
              </a:spcBef>
              <a:spcAft>
                <a:spcPts val="0"/>
              </a:spcAft>
              <a:buClr>
                <a:schemeClr val="dk1"/>
              </a:buClr>
              <a:buSzPts val="2100"/>
              <a:buFont typeface="Lemon"/>
              <a:buChar char="❏"/>
            </a:pPr>
            <a:r>
              <a:rPr lang="en">
                <a:solidFill>
                  <a:schemeClr val="dk1"/>
                </a:solidFill>
                <a:latin typeface="Lemon"/>
                <a:ea typeface="Lemon"/>
                <a:cs typeface="Lemon"/>
                <a:sym typeface="Lemon"/>
              </a:rPr>
              <a:t>The Arts</a:t>
            </a:r>
            <a:endParaRPr>
              <a:solidFill>
                <a:schemeClr val="dk1"/>
              </a:solidFill>
              <a:latin typeface="Lemon"/>
              <a:ea typeface="Lemon"/>
              <a:cs typeface="Lemon"/>
              <a:sym typeface="Lemon"/>
            </a:endParaRPr>
          </a:p>
          <a:p>
            <a:pPr indent="-361950" lvl="0" marL="457200" rtl="0" algn="l">
              <a:spcBef>
                <a:spcPts val="0"/>
              </a:spcBef>
              <a:spcAft>
                <a:spcPts val="0"/>
              </a:spcAft>
              <a:buClr>
                <a:schemeClr val="dk1"/>
              </a:buClr>
              <a:buSzPts val="2100"/>
              <a:buFont typeface="Lemon"/>
              <a:buChar char="❏"/>
            </a:pPr>
            <a:r>
              <a:rPr lang="en">
                <a:solidFill>
                  <a:schemeClr val="dk1"/>
                </a:solidFill>
                <a:latin typeface="Lemon"/>
                <a:ea typeface="Lemon"/>
                <a:cs typeface="Lemon"/>
                <a:sym typeface="Lemon"/>
              </a:rPr>
              <a:t>Human Sciences</a:t>
            </a:r>
            <a:endParaRPr>
              <a:solidFill>
                <a:schemeClr val="dk1"/>
              </a:solidFill>
              <a:latin typeface="Lemon"/>
              <a:ea typeface="Lemon"/>
              <a:cs typeface="Lemon"/>
              <a:sym typeface="Lemon"/>
            </a:endParaRPr>
          </a:p>
          <a:p>
            <a:pPr indent="0" lvl="0" marL="45720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222150" y="3352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3100">
                <a:solidFill>
                  <a:srgbClr val="000000"/>
                </a:solidFill>
                <a:latin typeface="Lemon"/>
                <a:ea typeface="Lemon"/>
                <a:cs typeface="Lemon"/>
                <a:sym typeface="Lemon"/>
              </a:rPr>
              <a:t>Link between the RLS and CKQ</a:t>
            </a:r>
            <a:endParaRPr i="1" sz="3100">
              <a:solidFill>
                <a:srgbClr val="000000"/>
              </a:solidFill>
              <a:latin typeface="Lemon"/>
              <a:ea typeface="Lemon"/>
              <a:cs typeface="Lemon"/>
              <a:sym typeface="Lemon"/>
            </a:endParaRPr>
          </a:p>
        </p:txBody>
      </p:sp>
      <p:sp>
        <p:nvSpPr>
          <p:cNvPr id="90" name="Google Shape;90;p18"/>
          <p:cNvSpPr txBox="1"/>
          <p:nvPr/>
        </p:nvSpPr>
        <p:spPr>
          <a:xfrm>
            <a:off x="3143250" y="2603038"/>
            <a:ext cx="2857500" cy="900000"/>
          </a:xfrm>
          <a:prstGeom prst="rect">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p>
          <a:p>
            <a:pPr indent="0" lvl="0" marL="0" rtl="0" algn="ctr">
              <a:spcBef>
                <a:spcPts val="0"/>
              </a:spcBef>
              <a:spcAft>
                <a:spcPts val="0"/>
              </a:spcAft>
              <a:buNone/>
            </a:pPr>
            <a:r>
              <a:rPr b="1" lang="en"/>
              <a:t>Jennie wearing an outfit that objectified nurses in a sexual manner </a:t>
            </a:r>
            <a:endParaRPr b="1"/>
          </a:p>
          <a:p>
            <a:pPr indent="0" lvl="0" marL="0" rtl="0" algn="l">
              <a:spcBef>
                <a:spcPts val="0"/>
              </a:spcBef>
              <a:spcAft>
                <a:spcPts val="0"/>
              </a:spcAft>
              <a:buNone/>
            </a:pPr>
            <a:r>
              <a:t/>
            </a:r>
            <a:endParaRPr b="1"/>
          </a:p>
        </p:txBody>
      </p:sp>
      <p:cxnSp>
        <p:nvCxnSpPr>
          <p:cNvPr id="91" name="Google Shape;91;p18"/>
          <p:cNvCxnSpPr>
            <a:stCxn id="90" idx="0"/>
            <a:endCxn id="92" idx="1"/>
          </p:cNvCxnSpPr>
          <p:nvPr/>
        </p:nvCxnSpPr>
        <p:spPr>
          <a:xfrm rot="-5400000">
            <a:off x="4924800" y="1486438"/>
            <a:ext cx="763800" cy="1469400"/>
          </a:xfrm>
          <a:prstGeom prst="bentConnector2">
            <a:avLst/>
          </a:prstGeom>
          <a:noFill/>
          <a:ln cap="flat" cmpd="sng" w="19050">
            <a:solidFill>
              <a:srgbClr val="F9CB9C"/>
            </a:solidFill>
            <a:prstDash val="solid"/>
            <a:round/>
            <a:headEnd len="med" w="med" type="none"/>
            <a:tailEnd len="med" w="med" type="none"/>
          </a:ln>
        </p:spPr>
      </p:cxnSp>
      <p:cxnSp>
        <p:nvCxnSpPr>
          <p:cNvPr id="93" name="Google Shape;93;p18"/>
          <p:cNvCxnSpPr>
            <a:stCxn id="90" idx="2"/>
            <a:endCxn id="94" idx="1"/>
          </p:cNvCxnSpPr>
          <p:nvPr/>
        </p:nvCxnSpPr>
        <p:spPr>
          <a:xfrm flipH="1" rot="-5400000">
            <a:off x="4746150" y="3328888"/>
            <a:ext cx="750900" cy="1099200"/>
          </a:xfrm>
          <a:prstGeom prst="bentConnector2">
            <a:avLst/>
          </a:prstGeom>
          <a:noFill/>
          <a:ln cap="flat" cmpd="sng" w="19050">
            <a:solidFill>
              <a:srgbClr val="FFE599"/>
            </a:solidFill>
            <a:prstDash val="solid"/>
            <a:round/>
            <a:headEnd len="med" w="med" type="none"/>
            <a:tailEnd len="med" w="med" type="none"/>
          </a:ln>
        </p:spPr>
      </p:cxnSp>
      <p:cxnSp>
        <p:nvCxnSpPr>
          <p:cNvPr id="95" name="Google Shape;95;p18"/>
          <p:cNvCxnSpPr>
            <a:stCxn id="90" idx="1"/>
            <a:endCxn id="96" idx="0"/>
          </p:cNvCxnSpPr>
          <p:nvPr/>
        </p:nvCxnSpPr>
        <p:spPr>
          <a:xfrm flipH="1">
            <a:off x="2183850" y="3053038"/>
            <a:ext cx="959400" cy="808200"/>
          </a:xfrm>
          <a:prstGeom prst="bentConnector3">
            <a:avLst>
              <a:gd fmla="val 50000" name="adj1"/>
            </a:avLst>
          </a:prstGeom>
          <a:noFill/>
          <a:ln cap="flat" cmpd="sng" w="19050">
            <a:solidFill>
              <a:srgbClr val="FFE599"/>
            </a:solidFill>
            <a:prstDash val="solid"/>
            <a:round/>
            <a:headEnd len="med" w="med" type="none"/>
            <a:tailEnd len="med" w="med" type="none"/>
          </a:ln>
        </p:spPr>
      </p:cxnSp>
      <p:cxnSp>
        <p:nvCxnSpPr>
          <p:cNvPr id="97" name="Google Shape;97;p18"/>
          <p:cNvCxnSpPr>
            <a:stCxn id="98" idx="3"/>
          </p:cNvCxnSpPr>
          <p:nvPr/>
        </p:nvCxnSpPr>
        <p:spPr>
          <a:xfrm flipH="1" rot="-5400000">
            <a:off x="2783750" y="1929575"/>
            <a:ext cx="657300" cy="600000"/>
          </a:xfrm>
          <a:prstGeom prst="bentConnector3">
            <a:avLst>
              <a:gd fmla="val 50000" name="adj1"/>
            </a:avLst>
          </a:prstGeom>
          <a:noFill/>
          <a:ln cap="flat" cmpd="sng" w="19050">
            <a:solidFill>
              <a:srgbClr val="FFE599"/>
            </a:solidFill>
            <a:prstDash val="solid"/>
            <a:round/>
            <a:headEnd len="med" w="med" type="none"/>
            <a:tailEnd len="med" w="med" type="none"/>
          </a:ln>
        </p:spPr>
      </p:cxnSp>
      <p:sp>
        <p:nvSpPr>
          <p:cNvPr id="99" name="Google Shape;99;p18"/>
          <p:cNvSpPr txBox="1"/>
          <p:nvPr/>
        </p:nvSpPr>
        <p:spPr>
          <a:xfrm>
            <a:off x="607750" y="907955"/>
            <a:ext cx="2857500" cy="10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emon"/>
                <a:ea typeface="Lemon"/>
                <a:cs typeface="Lemon"/>
                <a:sym typeface="Lemon"/>
              </a:rPr>
              <a:t>Kpop music videos usually sexualize and objectify women alot. </a:t>
            </a:r>
            <a:r>
              <a:rPr lang="en">
                <a:solidFill>
                  <a:srgbClr val="FFFFFF"/>
                </a:solidFill>
                <a:latin typeface="Lemon"/>
                <a:ea typeface="Lemon"/>
                <a:cs typeface="Lemon"/>
                <a:sym typeface="Lemon"/>
              </a:rPr>
              <a:t>implementing</a:t>
            </a:r>
            <a:r>
              <a:rPr lang="en">
                <a:solidFill>
                  <a:srgbClr val="FFFFFF"/>
                </a:solidFill>
                <a:latin typeface="Lemon"/>
                <a:ea typeface="Lemon"/>
                <a:cs typeface="Lemon"/>
                <a:sym typeface="Lemon"/>
              </a:rPr>
              <a:t>  it in its culture  </a:t>
            </a:r>
            <a:endParaRPr>
              <a:solidFill>
                <a:srgbClr val="FFFFFF"/>
              </a:solidFill>
              <a:latin typeface="Lemon"/>
              <a:ea typeface="Lemon"/>
              <a:cs typeface="Lemon"/>
              <a:sym typeface="Lemon"/>
            </a:endParaRPr>
          </a:p>
          <a:p>
            <a:pPr indent="0" lvl="0" marL="0" rtl="0" algn="l">
              <a:spcBef>
                <a:spcPts val="0"/>
              </a:spcBef>
              <a:spcAft>
                <a:spcPts val="0"/>
              </a:spcAft>
              <a:buNone/>
            </a:pPr>
            <a:r>
              <a:t/>
            </a:r>
            <a:endParaRPr/>
          </a:p>
        </p:txBody>
      </p:sp>
      <p:sp>
        <p:nvSpPr>
          <p:cNvPr id="100" name="Google Shape;100;p18"/>
          <p:cNvSpPr txBox="1"/>
          <p:nvPr/>
        </p:nvSpPr>
        <p:spPr>
          <a:xfrm>
            <a:off x="6041400" y="1261125"/>
            <a:ext cx="3016500" cy="129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emon"/>
                <a:ea typeface="Lemon"/>
                <a:cs typeface="Lemon"/>
                <a:sym typeface="Lemon"/>
              </a:rPr>
              <a:t>Jennie one of the most famous idols wearing such an outfit lead to promotion of such ideologies </a:t>
            </a:r>
            <a:endParaRPr>
              <a:solidFill>
                <a:srgbClr val="FFFFFF"/>
              </a:solidFill>
              <a:latin typeface="Lemon"/>
              <a:ea typeface="Lemon"/>
              <a:cs typeface="Lemon"/>
              <a:sym typeface="Lemon"/>
            </a:endParaRPr>
          </a:p>
          <a:p>
            <a:pPr indent="0" lvl="0" marL="0" rtl="0" algn="l">
              <a:spcBef>
                <a:spcPts val="0"/>
              </a:spcBef>
              <a:spcAft>
                <a:spcPts val="0"/>
              </a:spcAft>
              <a:buNone/>
            </a:pPr>
            <a:r>
              <a:rPr lang="en">
                <a:solidFill>
                  <a:srgbClr val="FFFFFF"/>
                </a:solidFill>
                <a:latin typeface="Lemon"/>
                <a:ea typeface="Lemon"/>
                <a:cs typeface="Lemon"/>
                <a:sym typeface="Lemon"/>
              </a:rPr>
              <a:t>Arts/ Humans sciences </a:t>
            </a:r>
            <a:endParaRPr>
              <a:solidFill>
                <a:srgbClr val="FFFFFF"/>
              </a:solidFill>
              <a:latin typeface="Lemon"/>
              <a:ea typeface="Lemon"/>
              <a:cs typeface="Lemon"/>
              <a:sym typeface="Lemon"/>
            </a:endParaRPr>
          </a:p>
        </p:txBody>
      </p:sp>
      <p:sp>
        <p:nvSpPr>
          <p:cNvPr id="101" name="Google Shape;101;p18"/>
          <p:cNvSpPr txBox="1"/>
          <p:nvPr/>
        </p:nvSpPr>
        <p:spPr>
          <a:xfrm>
            <a:off x="5714800" y="3547850"/>
            <a:ext cx="3279900" cy="9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emon"/>
                <a:ea typeface="Lemon"/>
                <a:cs typeface="Lemon"/>
                <a:sym typeface="Lemon"/>
              </a:rPr>
              <a:t>The healthcare community objecting against such a display of a whole </a:t>
            </a:r>
            <a:r>
              <a:rPr lang="en">
                <a:solidFill>
                  <a:srgbClr val="FFFFFF"/>
                </a:solidFill>
                <a:latin typeface="Lemon"/>
                <a:ea typeface="Lemon"/>
                <a:cs typeface="Lemon"/>
                <a:sym typeface="Lemon"/>
              </a:rPr>
              <a:t>profession</a:t>
            </a:r>
            <a:r>
              <a:rPr lang="en">
                <a:solidFill>
                  <a:srgbClr val="FFFFFF"/>
                </a:solidFill>
                <a:latin typeface="Lemon"/>
                <a:ea typeface="Lemon"/>
                <a:cs typeface="Lemon"/>
                <a:sym typeface="Lemon"/>
              </a:rPr>
              <a:t> even if that profession does not indulge  in such </a:t>
            </a:r>
            <a:r>
              <a:rPr lang="en">
                <a:solidFill>
                  <a:srgbClr val="FFFFFF"/>
                </a:solidFill>
                <a:latin typeface="Lemon"/>
                <a:ea typeface="Lemon"/>
                <a:cs typeface="Lemon"/>
                <a:sym typeface="Lemon"/>
              </a:rPr>
              <a:t>activities</a:t>
            </a:r>
            <a:r>
              <a:rPr lang="en">
                <a:solidFill>
                  <a:srgbClr val="FFFFFF"/>
                </a:solidFill>
                <a:latin typeface="Lemon"/>
                <a:ea typeface="Lemon"/>
                <a:cs typeface="Lemon"/>
                <a:sym typeface="Lemon"/>
              </a:rPr>
              <a:t> in the first place</a:t>
            </a:r>
            <a:endParaRPr>
              <a:solidFill>
                <a:srgbClr val="FFFFFF"/>
              </a:solidFill>
              <a:latin typeface="Lemon"/>
              <a:ea typeface="Lemon"/>
              <a:cs typeface="Lemon"/>
              <a:sym typeface="Lemon"/>
            </a:endParaRPr>
          </a:p>
          <a:p>
            <a:pPr indent="-317500" lvl="0" marL="457200" rtl="0" algn="l">
              <a:spcBef>
                <a:spcPts val="0"/>
              </a:spcBef>
              <a:spcAft>
                <a:spcPts val="0"/>
              </a:spcAft>
              <a:buClr>
                <a:srgbClr val="FFFFFF"/>
              </a:buClr>
              <a:buSzPts val="1400"/>
              <a:buFont typeface="Lemon"/>
              <a:buChar char="-"/>
            </a:pPr>
            <a:r>
              <a:rPr lang="en">
                <a:solidFill>
                  <a:srgbClr val="FFFFFF"/>
                </a:solidFill>
                <a:latin typeface="Lemon"/>
                <a:ea typeface="Lemon"/>
                <a:cs typeface="Lemon"/>
                <a:sym typeface="Lemon"/>
              </a:rPr>
              <a:t>Reason </a:t>
            </a:r>
            <a:endParaRPr>
              <a:solidFill>
                <a:srgbClr val="FFFFFF"/>
              </a:solidFill>
              <a:latin typeface="Lemon"/>
              <a:ea typeface="Lemon"/>
              <a:cs typeface="Lemon"/>
              <a:sym typeface="Lemon"/>
            </a:endParaRPr>
          </a:p>
        </p:txBody>
      </p:sp>
      <p:sp>
        <p:nvSpPr>
          <p:cNvPr id="102" name="Google Shape;102;p18"/>
          <p:cNvSpPr txBox="1"/>
          <p:nvPr/>
        </p:nvSpPr>
        <p:spPr>
          <a:xfrm>
            <a:off x="222150" y="3299750"/>
            <a:ext cx="2405100" cy="13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emon"/>
                <a:ea typeface="Lemon"/>
                <a:cs typeface="Lemon"/>
                <a:sym typeface="Lemon"/>
              </a:rPr>
              <a:t>YG entertainment removing those </a:t>
            </a:r>
            <a:r>
              <a:rPr lang="en">
                <a:solidFill>
                  <a:srgbClr val="FFFFFF"/>
                </a:solidFill>
                <a:latin typeface="Lemon"/>
                <a:ea typeface="Lemon"/>
                <a:cs typeface="Lemon"/>
                <a:sym typeface="Lemon"/>
              </a:rPr>
              <a:t>scenes</a:t>
            </a:r>
            <a:r>
              <a:rPr lang="en">
                <a:solidFill>
                  <a:srgbClr val="FFFFFF"/>
                </a:solidFill>
                <a:latin typeface="Lemon"/>
                <a:ea typeface="Lemon"/>
                <a:cs typeface="Lemon"/>
                <a:sym typeface="Lemon"/>
              </a:rPr>
              <a:t> of jennie where she’s dressed as a nurse</a:t>
            </a:r>
            <a:endParaRPr>
              <a:solidFill>
                <a:srgbClr val="FFFFFF"/>
              </a:solidFill>
              <a:latin typeface="Lemon"/>
              <a:ea typeface="Lemon"/>
              <a:cs typeface="Lemon"/>
              <a:sym typeface="Lemon"/>
            </a:endParaRPr>
          </a:p>
          <a:p>
            <a:pPr indent="-317500" lvl="0" marL="457200" rtl="0" algn="l">
              <a:spcBef>
                <a:spcPts val="0"/>
              </a:spcBef>
              <a:spcAft>
                <a:spcPts val="0"/>
              </a:spcAft>
              <a:buClr>
                <a:srgbClr val="FFFFFF"/>
              </a:buClr>
              <a:buSzPts val="1400"/>
              <a:buFont typeface="Lemon"/>
              <a:buChar char="-"/>
            </a:pPr>
            <a:r>
              <a:rPr lang="en">
                <a:solidFill>
                  <a:srgbClr val="FFFFFF"/>
                </a:solidFill>
                <a:latin typeface="Lemon"/>
                <a:ea typeface="Lemon"/>
                <a:cs typeface="Lemon"/>
                <a:sym typeface="Lemon"/>
              </a:rPr>
              <a:t>Sense perception</a:t>
            </a:r>
            <a:endParaRPr>
              <a:solidFill>
                <a:srgbClr val="FFFFFF"/>
              </a:solidFill>
              <a:latin typeface="Lemon"/>
              <a:ea typeface="Lemon"/>
              <a:cs typeface="Lemon"/>
              <a:sym typeface="Lemo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590950" y="697300"/>
            <a:ext cx="1765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3100">
                <a:solidFill>
                  <a:srgbClr val="000000"/>
                </a:solidFill>
                <a:latin typeface="Lemon"/>
                <a:ea typeface="Lemon"/>
                <a:cs typeface="Lemon"/>
                <a:sym typeface="Lemon"/>
              </a:rPr>
              <a:t>RKQ 1 </a:t>
            </a:r>
            <a:endParaRPr i="1" sz="3100">
              <a:solidFill>
                <a:srgbClr val="000000"/>
              </a:solidFill>
              <a:latin typeface="Lemon"/>
              <a:ea typeface="Lemon"/>
              <a:cs typeface="Lemon"/>
              <a:sym typeface="Lemon"/>
            </a:endParaRPr>
          </a:p>
        </p:txBody>
      </p:sp>
      <p:sp>
        <p:nvSpPr>
          <p:cNvPr id="108" name="Google Shape;108;p19"/>
          <p:cNvSpPr txBox="1"/>
          <p:nvPr>
            <p:ph idx="1" type="body"/>
          </p:nvPr>
        </p:nvSpPr>
        <p:spPr>
          <a:xfrm>
            <a:off x="590950" y="1954175"/>
            <a:ext cx="8520600" cy="86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sz="2200">
                <a:solidFill>
                  <a:srgbClr val="FFFFFF"/>
                </a:solidFill>
                <a:latin typeface="Lemon"/>
                <a:ea typeface="Lemon"/>
                <a:cs typeface="Lemon"/>
                <a:sym typeface="Lemon"/>
              </a:rPr>
              <a:t>To what extent does culture influence one’s perception of liberty?</a:t>
            </a:r>
            <a:endParaRPr i="1" sz="2200">
              <a:solidFill>
                <a:srgbClr val="FFFFFF"/>
              </a:solidFill>
              <a:latin typeface="Lemon"/>
              <a:ea typeface="Lemon"/>
              <a:cs typeface="Lemon"/>
              <a:sym typeface="Lemo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590900" y="477400"/>
            <a:ext cx="2224500" cy="57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3500">
                <a:latin typeface="Lemon"/>
                <a:ea typeface="Lemon"/>
                <a:cs typeface="Lemon"/>
                <a:sym typeface="Lemon"/>
              </a:rPr>
              <a:t> </a:t>
            </a:r>
            <a:r>
              <a:rPr i="1" lang="en" sz="3500">
                <a:latin typeface="Lemon"/>
                <a:ea typeface="Lemon"/>
                <a:cs typeface="Lemon"/>
                <a:sym typeface="Lemon"/>
              </a:rPr>
              <a:t>Claim </a:t>
            </a:r>
            <a:endParaRPr i="1" sz="3500">
              <a:latin typeface="Lemon"/>
              <a:ea typeface="Lemon"/>
              <a:cs typeface="Lemon"/>
              <a:sym typeface="Lemon"/>
            </a:endParaRPr>
          </a:p>
        </p:txBody>
      </p:sp>
      <p:sp>
        <p:nvSpPr>
          <p:cNvPr id="114" name="Google Shape;114;p20"/>
          <p:cNvSpPr txBox="1"/>
          <p:nvPr>
            <p:ph idx="1" type="body"/>
          </p:nvPr>
        </p:nvSpPr>
        <p:spPr>
          <a:xfrm>
            <a:off x="446400" y="1747550"/>
            <a:ext cx="8011500" cy="14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solidFill>
                  <a:srgbClr val="000000"/>
                </a:solidFill>
                <a:latin typeface="Lemon"/>
                <a:ea typeface="Lemon"/>
                <a:cs typeface="Lemon"/>
                <a:sym typeface="Lemon"/>
              </a:rPr>
              <a:t>Culture and traditions may impede the free will of individuals. </a:t>
            </a:r>
            <a:endParaRPr sz="2200">
              <a:solidFill>
                <a:srgbClr val="000000"/>
              </a:solidFill>
              <a:latin typeface="Lemon"/>
              <a:ea typeface="Lemon"/>
              <a:cs typeface="Lemon"/>
              <a:sym typeface="Lemo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nvSpPr>
        <p:spPr>
          <a:xfrm>
            <a:off x="149125" y="262900"/>
            <a:ext cx="5152500" cy="57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2100">
                <a:solidFill>
                  <a:srgbClr val="FFFFFF"/>
                </a:solidFill>
                <a:latin typeface="Lemon"/>
                <a:ea typeface="Lemon"/>
                <a:cs typeface="Lemon"/>
                <a:sym typeface="Lemon"/>
              </a:rPr>
              <a:t>George</a:t>
            </a:r>
            <a:r>
              <a:rPr i="1" lang="en" sz="2100">
                <a:solidFill>
                  <a:srgbClr val="FFFFFF"/>
                </a:solidFill>
                <a:latin typeface="Lemon"/>
                <a:ea typeface="Lemon"/>
                <a:cs typeface="Lemon"/>
                <a:sym typeface="Lemon"/>
              </a:rPr>
              <a:t> </a:t>
            </a:r>
            <a:r>
              <a:rPr i="1" lang="en" sz="2100">
                <a:solidFill>
                  <a:srgbClr val="FFFFFF"/>
                </a:solidFill>
                <a:latin typeface="Lemon"/>
                <a:ea typeface="Lemon"/>
                <a:cs typeface="Lemon"/>
                <a:sym typeface="Lemon"/>
              </a:rPr>
              <a:t>Eliot</a:t>
            </a:r>
            <a:r>
              <a:rPr i="1" lang="en" sz="2100">
                <a:solidFill>
                  <a:srgbClr val="FFFFFF"/>
                </a:solidFill>
                <a:latin typeface="Lemon"/>
                <a:ea typeface="Lemon"/>
                <a:cs typeface="Lemon"/>
                <a:sym typeface="Lemon"/>
              </a:rPr>
              <a:t> </a:t>
            </a:r>
            <a:endParaRPr i="1" sz="2100">
              <a:solidFill>
                <a:srgbClr val="FFFFFF"/>
              </a:solidFill>
              <a:latin typeface="Lemon"/>
              <a:ea typeface="Lemon"/>
              <a:cs typeface="Lemon"/>
              <a:sym typeface="Lemon"/>
            </a:endParaRPr>
          </a:p>
        </p:txBody>
      </p:sp>
      <p:sp>
        <p:nvSpPr>
          <p:cNvPr id="120" name="Google Shape;120;p21"/>
          <p:cNvSpPr txBox="1"/>
          <p:nvPr/>
        </p:nvSpPr>
        <p:spPr>
          <a:xfrm>
            <a:off x="113050" y="1076450"/>
            <a:ext cx="5350800" cy="392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emon"/>
                <a:ea typeface="Lemon"/>
                <a:cs typeface="Lemon"/>
                <a:sym typeface="Lemon"/>
              </a:rPr>
              <a:t>George</a:t>
            </a:r>
            <a:r>
              <a:rPr lang="en">
                <a:latin typeface="Lemon"/>
                <a:ea typeface="Lemon"/>
                <a:cs typeface="Lemon"/>
                <a:sym typeface="Lemon"/>
              </a:rPr>
              <a:t> Eliot was a english writer, novelist, journalist, poet and translator in the victorian era. She has written many award winning novel like Adam Bade, the mill on the floss, felix holt and many more. </a:t>
            </a:r>
            <a:endParaRPr>
              <a:latin typeface="Lemon"/>
              <a:ea typeface="Lemon"/>
              <a:cs typeface="Lemon"/>
              <a:sym typeface="Lemon"/>
            </a:endParaRPr>
          </a:p>
          <a:p>
            <a:pPr indent="0" lvl="0" marL="0" rtl="0" algn="l">
              <a:spcBef>
                <a:spcPts val="0"/>
              </a:spcBef>
              <a:spcAft>
                <a:spcPts val="0"/>
              </a:spcAft>
              <a:buNone/>
            </a:pPr>
            <a:r>
              <a:t/>
            </a:r>
            <a:endParaRPr>
              <a:latin typeface="Lemon"/>
              <a:ea typeface="Lemon"/>
              <a:cs typeface="Lemon"/>
              <a:sym typeface="Lemon"/>
            </a:endParaRPr>
          </a:p>
          <a:p>
            <a:pPr indent="0" lvl="0" marL="0" rtl="0" algn="l">
              <a:spcBef>
                <a:spcPts val="0"/>
              </a:spcBef>
              <a:spcAft>
                <a:spcPts val="0"/>
              </a:spcAft>
              <a:buNone/>
            </a:pPr>
            <a:r>
              <a:rPr lang="en">
                <a:latin typeface="Lemon"/>
                <a:ea typeface="Lemon"/>
                <a:cs typeface="Lemon"/>
                <a:sym typeface="Lemon"/>
              </a:rPr>
              <a:t>George</a:t>
            </a:r>
            <a:r>
              <a:rPr lang="en">
                <a:latin typeface="Lemon"/>
                <a:ea typeface="Lemon"/>
                <a:cs typeface="Lemon"/>
                <a:sym typeface="Lemon"/>
              </a:rPr>
              <a:t> Eliot at the start of her </a:t>
            </a:r>
            <a:r>
              <a:rPr lang="en">
                <a:latin typeface="Lemon"/>
                <a:ea typeface="Lemon"/>
                <a:cs typeface="Lemon"/>
                <a:sym typeface="Lemon"/>
              </a:rPr>
              <a:t>career</a:t>
            </a:r>
            <a:r>
              <a:rPr lang="en">
                <a:latin typeface="Lemon"/>
                <a:ea typeface="Lemon"/>
                <a:cs typeface="Lemon"/>
                <a:sym typeface="Lemon"/>
              </a:rPr>
              <a:t> was forced to adapt a male pen male </a:t>
            </a:r>
            <a:r>
              <a:rPr lang="en">
                <a:latin typeface="Lemon"/>
                <a:ea typeface="Lemon"/>
                <a:cs typeface="Lemon"/>
                <a:sym typeface="Lemon"/>
              </a:rPr>
              <a:t>pen name</a:t>
            </a:r>
            <a:r>
              <a:rPr lang="en">
                <a:latin typeface="Lemon"/>
                <a:ea typeface="Lemon"/>
                <a:cs typeface="Lemon"/>
                <a:sym typeface="Lemon"/>
              </a:rPr>
              <a:t> otherwise she would not have been allowed and able to publish even one book. </a:t>
            </a:r>
            <a:endParaRPr>
              <a:latin typeface="Lemon"/>
              <a:ea typeface="Lemon"/>
              <a:cs typeface="Lemon"/>
              <a:sym typeface="Lemon"/>
            </a:endParaRPr>
          </a:p>
          <a:p>
            <a:pPr indent="0" lvl="0" marL="0" rtl="0" algn="l">
              <a:spcBef>
                <a:spcPts val="0"/>
              </a:spcBef>
              <a:spcAft>
                <a:spcPts val="0"/>
              </a:spcAft>
              <a:buNone/>
            </a:pPr>
            <a:r>
              <a:t/>
            </a:r>
            <a:endParaRPr>
              <a:latin typeface="Lemon"/>
              <a:ea typeface="Lemon"/>
              <a:cs typeface="Lemon"/>
              <a:sym typeface="Lemon"/>
            </a:endParaRPr>
          </a:p>
          <a:p>
            <a:pPr indent="0" lvl="0" marL="0" rtl="0" algn="l">
              <a:spcBef>
                <a:spcPts val="0"/>
              </a:spcBef>
              <a:spcAft>
                <a:spcPts val="0"/>
              </a:spcAft>
              <a:buNone/>
            </a:pPr>
            <a:r>
              <a:rPr lang="en">
                <a:latin typeface="Lemon"/>
                <a:ea typeface="Lemon"/>
                <a:cs typeface="Lemon"/>
                <a:sym typeface="Lemon"/>
              </a:rPr>
              <a:t>Her real name is Mary Ann Evans.</a:t>
            </a:r>
            <a:endParaRPr>
              <a:latin typeface="Lemon"/>
              <a:ea typeface="Lemon"/>
              <a:cs typeface="Lemon"/>
              <a:sym typeface="Lemon"/>
            </a:endParaRPr>
          </a:p>
          <a:p>
            <a:pPr indent="0" lvl="0" marL="0" rtl="0" algn="l">
              <a:spcBef>
                <a:spcPts val="0"/>
              </a:spcBef>
              <a:spcAft>
                <a:spcPts val="0"/>
              </a:spcAft>
              <a:buNone/>
            </a:pPr>
            <a:r>
              <a:t/>
            </a:r>
            <a:endParaRPr/>
          </a:p>
        </p:txBody>
      </p:sp>
      <p:pic>
        <p:nvPicPr>
          <p:cNvPr id="121" name="Google Shape;121;p21"/>
          <p:cNvPicPr preferRelativeResize="0"/>
          <p:nvPr/>
        </p:nvPicPr>
        <p:blipFill>
          <a:blip r:embed="rId3">
            <a:alphaModFix/>
          </a:blip>
          <a:stretch>
            <a:fillRect/>
          </a:stretch>
        </p:blipFill>
        <p:spPr>
          <a:xfrm>
            <a:off x="5526075" y="262900"/>
            <a:ext cx="3546601" cy="445962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